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60" r:id="rId4"/>
    <p:sldId id="265" r:id="rId5"/>
    <p:sldId id="264" r:id="rId6"/>
    <p:sldId id="261" r:id="rId7"/>
    <p:sldId id="258" r:id="rId8"/>
    <p:sldId id="259" r:id="rId9"/>
    <p:sldId id="266" r:id="rId10"/>
    <p:sldId id="263" r:id="rId11"/>
    <p:sldId id="26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41"/>
    <p:restoredTop sz="96375"/>
  </p:normalViewPr>
  <p:slideViewPr>
    <p:cSldViewPr snapToGrid="0" snapToObjects="1">
      <p:cViewPr varScale="1">
        <p:scale>
          <a:sx n="224" d="100"/>
          <a:sy n="224" d="100"/>
        </p:scale>
        <p:origin x="1296" y="17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C678F8-0CDB-8D43-8278-A0745BB3C0F1}" type="datetimeFigureOut">
              <a:rPr lang="en-US" smtClean="0"/>
              <a:t>12/22/20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5F144E-783E-2B42-B9D6-D328BBFBC882}" type="slidenum">
              <a:rPr lang="en-US" smtClean="0"/>
              <a:t>‹#›</a:t>
            </a:fld>
            <a:endParaRPr lang="en-US"/>
          </a:p>
        </p:txBody>
      </p:sp>
    </p:spTree>
    <p:extLst>
      <p:ext uri="{BB962C8B-B14F-4D97-AF65-F5344CB8AC3E}">
        <p14:creationId xmlns:p14="http://schemas.microsoft.com/office/powerpoint/2010/main" val="1343064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5F144E-783E-2B42-B9D6-D328BBFBC882}" type="slidenum">
              <a:rPr lang="en-US" smtClean="0"/>
              <a:t>2</a:t>
            </a:fld>
            <a:endParaRPr lang="en-US"/>
          </a:p>
        </p:txBody>
      </p:sp>
    </p:spTree>
    <p:extLst>
      <p:ext uri="{BB962C8B-B14F-4D97-AF65-F5344CB8AC3E}">
        <p14:creationId xmlns:p14="http://schemas.microsoft.com/office/powerpoint/2010/main" val="525636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CD307-9A63-9D4C-AA8B-5ACC39F2E1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CD4315-3AFF-F749-BBDE-DCD6894D64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E0BAC6-A59C-A540-B978-0F2D3A525041}"/>
              </a:ext>
            </a:extLst>
          </p:cNvPr>
          <p:cNvSpPr>
            <a:spLocks noGrp="1"/>
          </p:cNvSpPr>
          <p:nvPr>
            <p:ph type="dt" sz="half" idx="10"/>
          </p:nvPr>
        </p:nvSpPr>
        <p:spPr/>
        <p:txBody>
          <a:bodyPr/>
          <a:lstStyle/>
          <a:p>
            <a:fld id="{3A9F8942-B50B-D34A-AE99-2D18EE2D422F}" type="datetimeFigureOut">
              <a:rPr lang="en-US" smtClean="0"/>
              <a:t>12/22/20</a:t>
            </a:fld>
            <a:endParaRPr lang="en-US"/>
          </a:p>
        </p:txBody>
      </p:sp>
      <p:sp>
        <p:nvSpPr>
          <p:cNvPr id="5" name="Footer Placeholder 4">
            <a:extLst>
              <a:ext uri="{FF2B5EF4-FFF2-40B4-BE49-F238E27FC236}">
                <a16:creationId xmlns:a16="http://schemas.microsoft.com/office/drawing/2014/main" id="{B3CCCBF9-54DB-9B48-B7A0-7B644AE3EA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AC0622-6415-5444-878A-3B72853AB581}"/>
              </a:ext>
            </a:extLst>
          </p:cNvPr>
          <p:cNvSpPr>
            <a:spLocks noGrp="1"/>
          </p:cNvSpPr>
          <p:nvPr>
            <p:ph type="sldNum" sz="quarter" idx="12"/>
          </p:nvPr>
        </p:nvSpPr>
        <p:spPr/>
        <p:txBody>
          <a:bodyPr/>
          <a:lstStyle/>
          <a:p>
            <a:fld id="{D0392AF9-453B-D64F-AFCF-45E2A1F793BD}" type="slidenum">
              <a:rPr lang="en-US" smtClean="0"/>
              <a:t>‹#›</a:t>
            </a:fld>
            <a:endParaRPr lang="en-US"/>
          </a:p>
        </p:txBody>
      </p:sp>
    </p:spTree>
    <p:extLst>
      <p:ext uri="{BB962C8B-B14F-4D97-AF65-F5344CB8AC3E}">
        <p14:creationId xmlns:p14="http://schemas.microsoft.com/office/powerpoint/2010/main" val="3172995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36541-0330-9D4A-B8C8-628AE642792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627B99-FCFE-FC40-8DAC-1E301A3E88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3B1B59-1762-E545-BF74-63939EAE3481}"/>
              </a:ext>
            </a:extLst>
          </p:cNvPr>
          <p:cNvSpPr>
            <a:spLocks noGrp="1"/>
          </p:cNvSpPr>
          <p:nvPr>
            <p:ph type="dt" sz="half" idx="10"/>
          </p:nvPr>
        </p:nvSpPr>
        <p:spPr/>
        <p:txBody>
          <a:bodyPr/>
          <a:lstStyle/>
          <a:p>
            <a:fld id="{3A9F8942-B50B-D34A-AE99-2D18EE2D422F}" type="datetimeFigureOut">
              <a:rPr lang="en-US" smtClean="0"/>
              <a:t>12/22/20</a:t>
            </a:fld>
            <a:endParaRPr lang="en-US"/>
          </a:p>
        </p:txBody>
      </p:sp>
      <p:sp>
        <p:nvSpPr>
          <p:cNvPr id="5" name="Footer Placeholder 4">
            <a:extLst>
              <a:ext uri="{FF2B5EF4-FFF2-40B4-BE49-F238E27FC236}">
                <a16:creationId xmlns:a16="http://schemas.microsoft.com/office/drawing/2014/main" id="{792DF00A-8A22-2E4D-AE3C-84B8371728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C49F30-7456-CF46-92D6-4DA9D623121A}"/>
              </a:ext>
            </a:extLst>
          </p:cNvPr>
          <p:cNvSpPr>
            <a:spLocks noGrp="1"/>
          </p:cNvSpPr>
          <p:nvPr>
            <p:ph type="sldNum" sz="quarter" idx="12"/>
          </p:nvPr>
        </p:nvSpPr>
        <p:spPr/>
        <p:txBody>
          <a:bodyPr/>
          <a:lstStyle/>
          <a:p>
            <a:fld id="{D0392AF9-453B-D64F-AFCF-45E2A1F793BD}" type="slidenum">
              <a:rPr lang="en-US" smtClean="0"/>
              <a:t>‹#›</a:t>
            </a:fld>
            <a:endParaRPr lang="en-US"/>
          </a:p>
        </p:txBody>
      </p:sp>
    </p:spTree>
    <p:extLst>
      <p:ext uri="{BB962C8B-B14F-4D97-AF65-F5344CB8AC3E}">
        <p14:creationId xmlns:p14="http://schemas.microsoft.com/office/powerpoint/2010/main" val="3212156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4C1BA2-3065-4140-815F-F6A6062BE30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A8E7491-0CB7-EF42-936F-C03B768055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A488C2-570D-FF4A-96B5-DC22B8BBF31B}"/>
              </a:ext>
            </a:extLst>
          </p:cNvPr>
          <p:cNvSpPr>
            <a:spLocks noGrp="1"/>
          </p:cNvSpPr>
          <p:nvPr>
            <p:ph type="dt" sz="half" idx="10"/>
          </p:nvPr>
        </p:nvSpPr>
        <p:spPr/>
        <p:txBody>
          <a:bodyPr/>
          <a:lstStyle/>
          <a:p>
            <a:fld id="{3A9F8942-B50B-D34A-AE99-2D18EE2D422F}" type="datetimeFigureOut">
              <a:rPr lang="en-US" smtClean="0"/>
              <a:t>12/22/20</a:t>
            </a:fld>
            <a:endParaRPr lang="en-US"/>
          </a:p>
        </p:txBody>
      </p:sp>
      <p:sp>
        <p:nvSpPr>
          <p:cNvPr id="5" name="Footer Placeholder 4">
            <a:extLst>
              <a:ext uri="{FF2B5EF4-FFF2-40B4-BE49-F238E27FC236}">
                <a16:creationId xmlns:a16="http://schemas.microsoft.com/office/drawing/2014/main" id="{0D4B0017-1689-FE42-BD15-42E0F3E709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209CE-51A1-994D-A27D-E7375D6B8E11}"/>
              </a:ext>
            </a:extLst>
          </p:cNvPr>
          <p:cNvSpPr>
            <a:spLocks noGrp="1"/>
          </p:cNvSpPr>
          <p:nvPr>
            <p:ph type="sldNum" sz="quarter" idx="12"/>
          </p:nvPr>
        </p:nvSpPr>
        <p:spPr/>
        <p:txBody>
          <a:bodyPr/>
          <a:lstStyle/>
          <a:p>
            <a:fld id="{D0392AF9-453B-D64F-AFCF-45E2A1F793BD}" type="slidenum">
              <a:rPr lang="en-US" smtClean="0"/>
              <a:t>‹#›</a:t>
            </a:fld>
            <a:endParaRPr lang="en-US"/>
          </a:p>
        </p:txBody>
      </p:sp>
    </p:spTree>
    <p:extLst>
      <p:ext uri="{BB962C8B-B14F-4D97-AF65-F5344CB8AC3E}">
        <p14:creationId xmlns:p14="http://schemas.microsoft.com/office/powerpoint/2010/main" val="2540482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C5A6D-954A-F543-9010-65F0FFB1B8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1EACEF-4477-2C40-B0FD-55587C2BDF5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6857C6-6E40-E540-B42B-5EFEC41D3777}"/>
              </a:ext>
            </a:extLst>
          </p:cNvPr>
          <p:cNvSpPr>
            <a:spLocks noGrp="1"/>
          </p:cNvSpPr>
          <p:nvPr>
            <p:ph type="dt" sz="half" idx="10"/>
          </p:nvPr>
        </p:nvSpPr>
        <p:spPr/>
        <p:txBody>
          <a:bodyPr/>
          <a:lstStyle/>
          <a:p>
            <a:fld id="{3A9F8942-B50B-D34A-AE99-2D18EE2D422F}" type="datetimeFigureOut">
              <a:rPr lang="en-US" smtClean="0"/>
              <a:t>12/22/20</a:t>
            </a:fld>
            <a:endParaRPr lang="en-US"/>
          </a:p>
        </p:txBody>
      </p:sp>
      <p:sp>
        <p:nvSpPr>
          <p:cNvPr id="5" name="Footer Placeholder 4">
            <a:extLst>
              <a:ext uri="{FF2B5EF4-FFF2-40B4-BE49-F238E27FC236}">
                <a16:creationId xmlns:a16="http://schemas.microsoft.com/office/drawing/2014/main" id="{04076B83-82E3-9740-9052-13E8AC8B15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51BD42-36DE-F84D-AEAA-315B1C8297CC}"/>
              </a:ext>
            </a:extLst>
          </p:cNvPr>
          <p:cNvSpPr>
            <a:spLocks noGrp="1"/>
          </p:cNvSpPr>
          <p:nvPr>
            <p:ph type="sldNum" sz="quarter" idx="12"/>
          </p:nvPr>
        </p:nvSpPr>
        <p:spPr/>
        <p:txBody>
          <a:bodyPr/>
          <a:lstStyle/>
          <a:p>
            <a:fld id="{D0392AF9-453B-D64F-AFCF-45E2A1F793BD}" type="slidenum">
              <a:rPr lang="en-US" smtClean="0"/>
              <a:t>‹#›</a:t>
            </a:fld>
            <a:endParaRPr lang="en-US"/>
          </a:p>
        </p:txBody>
      </p:sp>
    </p:spTree>
    <p:extLst>
      <p:ext uri="{BB962C8B-B14F-4D97-AF65-F5344CB8AC3E}">
        <p14:creationId xmlns:p14="http://schemas.microsoft.com/office/powerpoint/2010/main" val="2153850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6C252-5C12-504C-B6E4-74F1F1D238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0CD4D5-02E5-9C45-8CD3-58247C06D4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99C97A-A312-2B43-A046-265849D8AAC9}"/>
              </a:ext>
            </a:extLst>
          </p:cNvPr>
          <p:cNvSpPr>
            <a:spLocks noGrp="1"/>
          </p:cNvSpPr>
          <p:nvPr>
            <p:ph type="dt" sz="half" idx="10"/>
          </p:nvPr>
        </p:nvSpPr>
        <p:spPr/>
        <p:txBody>
          <a:bodyPr/>
          <a:lstStyle/>
          <a:p>
            <a:fld id="{3A9F8942-B50B-D34A-AE99-2D18EE2D422F}" type="datetimeFigureOut">
              <a:rPr lang="en-US" smtClean="0"/>
              <a:t>12/22/20</a:t>
            </a:fld>
            <a:endParaRPr lang="en-US"/>
          </a:p>
        </p:txBody>
      </p:sp>
      <p:sp>
        <p:nvSpPr>
          <p:cNvPr id="5" name="Footer Placeholder 4">
            <a:extLst>
              <a:ext uri="{FF2B5EF4-FFF2-40B4-BE49-F238E27FC236}">
                <a16:creationId xmlns:a16="http://schemas.microsoft.com/office/drawing/2014/main" id="{158FD784-E57E-B542-85E1-D2113C48B1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D8CEB8-38E7-0345-BD94-4FC494511D28}"/>
              </a:ext>
            </a:extLst>
          </p:cNvPr>
          <p:cNvSpPr>
            <a:spLocks noGrp="1"/>
          </p:cNvSpPr>
          <p:nvPr>
            <p:ph type="sldNum" sz="quarter" idx="12"/>
          </p:nvPr>
        </p:nvSpPr>
        <p:spPr/>
        <p:txBody>
          <a:bodyPr/>
          <a:lstStyle/>
          <a:p>
            <a:fld id="{D0392AF9-453B-D64F-AFCF-45E2A1F793BD}" type="slidenum">
              <a:rPr lang="en-US" smtClean="0"/>
              <a:t>‹#›</a:t>
            </a:fld>
            <a:endParaRPr lang="en-US"/>
          </a:p>
        </p:txBody>
      </p:sp>
    </p:spTree>
    <p:extLst>
      <p:ext uri="{BB962C8B-B14F-4D97-AF65-F5344CB8AC3E}">
        <p14:creationId xmlns:p14="http://schemas.microsoft.com/office/powerpoint/2010/main" val="2474551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18942-43A1-6A4E-B121-E66905C9F7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EDDF11-3A94-2B4C-AD95-60648956CE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2CF0DD-24E3-8C4E-AA4B-73BE124542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0B17F2-A73C-964E-A3C5-CCF872FBD803}"/>
              </a:ext>
            </a:extLst>
          </p:cNvPr>
          <p:cNvSpPr>
            <a:spLocks noGrp="1"/>
          </p:cNvSpPr>
          <p:nvPr>
            <p:ph type="dt" sz="half" idx="10"/>
          </p:nvPr>
        </p:nvSpPr>
        <p:spPr/>
        <p:txBody>
          <a:bodyPr/>
          <a:lstStyle/>
          <a:p>
            <a:fld id="{3A9F8942-B50B-D34A-AE99-2D18EE2D422F}" type="datetimeFigureOut">
              <a:rPr lang="en-US" smtClean="0"/>
              <a:t>12/22/20</a:t>
            </a:fld>
            <a:endParaRPr lang="en-US"/>
          </a:p>
        </p:txBody>
      </p:sp>
      <p:sp>
        <p:nvSpPr>
          <p:cNvPr id="6" name="Footer Placeholder 5">
            <a:extLst>
              <a:ext uri="{FF2B5EF4-FFF2-40B4-BE49-F238E27FC236}">
                <a16:creationId xmlns:a16="http://schemas.microsoft.com/office/drawing/2014/main" id="{0E85A708-9497-B74E-A348-C367CA43FF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39D4C1-67C0-2B40-BF81-A87CE576DCD6}"/>
              </a:ext>
            </a:extLst>
          </p:cNvPr>
          <p:cNvSpPr>
            <a:spLocks noGrp="1"/>
          </p:cNvSpPr>
          <p:nvPr>
            <p:ph type="sldNum" sz="quarter" idx="12"/>
          </p:nvPr>
        </p:nvSpPr>
        <p:spPr/>
        <p:txBody>
          <a:bodyPr/>
          <a:lstStyle/>
          <a:p>
            <a:fld id="{D0392AF9-453B-D64F-AFCF-45E2A1F793BD}" type="slidenum">
              <a:rPr lang="en-US" smtClean="0"/>
              <a:t>‹#›</a:t>
            </a:fld>
            <a:endParaRPr lang="en-US"/>
          </a:p>
        </p:txBody>
      </p:sp>
    </p:spTree>
    <p:extLst>
      <p:ext uri="{BB962C8B-B14F-4D97-AF65-F5344CB8AC3E}">
        <p14:creationId xmlns:p14="http://schemas.microsoft.com/office/powerpoint/2010/main" val="2755165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73827-1327-D547-A464-D00DAEA3D0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6D42A3B-C670-C94C-8248-7879B05F15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0D037EB-3D6A-9D43-93E9-3AB012E0082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51B0AF-A1C5-BB4A-A567-A09AB4F943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22D80B-0F36-B34E-9A62-EC52150899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84E9D78-8C24-064C-B67B-1CB78B6B6A1F}"/>
              </a:ext>
            </a:extLst>
          </p:cNvPr>
          <p:cNvSpPr>
            <a:spLocks noGrp="1"/>
          </p:cNvSpPr>
          <p:nvPr>
            <p:ph type="dt" sz="half" idx="10"/>
          </p:nvPr>
        </p:nvSpPr>
        <p:spPr/>
        <p:txBody>
          <a:bodyPr/>
          <a:lstStyle/>
          <a:p>
            <a:fld id="{3A9F8942-B50B-D34A-AE99-2D18EE2D422F}" type="datetimeFigureOut">
              <a:rPr lang="en-US" smtClean="0"/>
              <a:t>12/22/20</a:t>
            </a:fld>
            <a:endParaRPr lang="en-US"/>
          </a:p>
        </p:txBody>
      </p:sp>
      <p:sp>
        <p:nvSpPr>
          <p:cNvPr id="8" name="Footer Placeholder 7">
            <a:extLst>
              <a:ext uri="{FF2B5EF4-FFF2-40B4-BE49-F238E27FC236}">
                <a16:creationId xmlns:a16="http://schemas.microsoft.com/office/drawing/2014/main" id="{203B7323-5A9D-5845-A06F-7B715D743D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F8F7A08-1657-F348-A325-E1C5C67BD6C9}"/>
              </a:ext>
            </a:extLst>
          </p:cNvPr>
          <p:cNvSpPr>
            <a:spLocks noGrp="1"/>
          </p:cNvSpPr>
          <p:nvPr>
            <p:ph type="sldNum" sz="quarter" idx="12"/>
          </p:nvPr>
        </p:nvSpPr>
        <p:spPr/>
        <p:txBody>
          <a:bodyPr/>
          <a:lstStyle/>
          <a:p>
            <a:fld id="{D0392AF9-453B-D64F-AFCF-45E2A1F793BD}" type="slidenum">
              <a:rPr lang="en-US" smtClean="0"/>
              <a:t>‹#›</a:t>
            </a:fld>
            <a:endParaRPr lang="en-US"/>
          </a:p>
        </p:txBody>
      </p:sp>
    </p:spTree>
    <p:extLst>
      <p:ext uri="{BB962C8B-B14F-4D97-AF65-F5344CB8AC3E}">
        <p14:creationId xmlns:p14="http://schemas.microsoft.com/office/powerpoint/2010/main" val="1588596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6695D-76FA-9D43-95AA-9902B1C9C5B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ACC5A42-D5D9-4649-B719-2635197BB11F}"/>
              </a:ext>
            </a:extLst>
          </p:cNvPr>
          <p:cNvSpPr>
            <a:spLocks noGrp="1"/>
          </p:cNvSpPr>
          <p:nvPr>
            <p:ph type="dt" sz="half" idx="10"/>
          </p:nvPr>
        </p:nvSpPr>
        <p:spPr/>
        <p:txBody>
          <a:bodyPr/>
          <a:lstStyle/>
          <a:p>
            <a:fld id="{3A9F8942-B50B-D34A-AE99-2D18EE2D422F}" type="datetimeFigureOut">
              <a:rPr lang="en-US" smtClean="0"/>
              <a:t>12/22/20</a:t>
            </a:fld>
            <a:endParaRPr lang="en-US"/>
          </a:p>
        </p:txBody>
      </p:sp>
      <p:sp>
        <p:nvSpPr>
          <p:cNvPr id="4" name="Footer Placeholder 3">
            <a:extLst>
              <a:ext uri="{FF2B5EF4-FFF2-40B4-BE49-F238E27FC236}">
                <a16:creationId xmlns:a16="http://schemas.microsoft.com/office/drawing/2014/main" id="{771D12A5-D686-AA41-841C-5D23F55C9E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6AFA4FA-679F-2D4F-8359-DD6A365260AD}"/>
              </a:ext>
            </a:extLst>
          </p:cNvPr>
          <p:cNvSpPr>
            <a:spLocks noGrp="1"/>
          </p:cNvSpPr>
          <p:nvPr>
            <p:ph type="sldNum" sz="quarter" idx="12"/>
          </p:nvPr>
        </p:nvSpPr>
        <p:spPr/>
        <p:txBody>
          <a:bodyPr/>
          <a:lstStyle/>
          <a:p>
            <a:fld id="{D0392AF9-453B-D64F-AFCF-45E2A1F793BD}" type="slidenum">
              <a:rPr lang="en-US" smtClean="0"/>
              <a:t>‹#›</a:t>
            </a:fld>
            <a:endParaRPr lang="en-US"/>
          </a:p>
        </p:txBody>
      </p:sp>
    </p:spTree>
    <p:extLst>
      <p:ext uri="{BB962C8B-B14F-4D97-AF65-F5344CB8AC3E}">
        <p14:creationId xmlns:p14="http://schemas.microsoft.com/office/powerpoint/2010/main" val="1075551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A7AF69-2F67-544F-8D42-5598714C45F7}"/>
              </a:ext>
            </a:extLst>
          </p:cNvPr>
          <p:cNvSpPr>
            <a:spLocks noGrp="1"/>
          </p:cNvSpPr>
          <p:nvPr>
            <p:ph type="dt" sz="half" idx="10"/>
          </p:nvPr>
        </p:nvSpPr>
        <p:spPr/>
        <p:txBody>
          <a:bodyPr/>
          <a:lstStyle/>
          <a:p>
            <a:fld id="{3A9F8942-B50B-D34A-AE99-2D18EE2D422F}" type="datetimeFigureOut">
              <a:rPr lang="en-US" smtClean="0"/>
              <a:t>12/22/20</a:t>
            </a:fld>
            <a:endParaRPr lang="en-US"/>
          </a:p>
        </p:txBody>
      </p:sp>
      <p:sp>
        <p:nvSpPr>
          <p:cNvPr id="3" name="Footer Placeholder 2">
            <a:extLst>
              <a:ext uri="{FF2B5EF4-FFF2-40B4-BE49-F238E27FC236}">
                <a16:creationId xmlns:a16="http://schemas.microsoft.com/office/drawing/2014/main" id="{96FED8D9-F1E5-0541-9485-8050C103D8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60F07E-31CD-4E4E-83FB-3FD2BFEE617A}"/>
              </a:ext>
            </a:extLst>
          </p:cNvPr>
          <p:cNvSpPr>
            <a:spLocks noGrp="1"/>
          </p:cNvSpPr>
          <p:nvPr>
            <p:ph type="sldNum" sz="quarter" idx="12"/>
          </p:nvPr>
        </p:nvSpPr>
        <p:spPr/>
        <p:txBody>
          <a:bodyPr/>
          <a:lstStyle/>
          <a:p>
            <a:fld id="{D0392AF9-453B-D64F-AFCF-45E2A1F793BD}" type="slidenum">
              <a:rPr lang="en-US" smtClean="0"/>
              <a:t>‹#›</a:t>
            </a:fld>
            <a:endParaRPr lang="en-US"/>
          </a:p>
        </p:txBody>
      </p:sp>
    </p:spTree>
    <p:extLst>
      <p:ext uri="{BB962C8B-B14F-4D97-AF65-F5344CB8AC3E}">
        <p14:creationId xmlns:p14="http://schemas.microsoft.com/office/powerpoint/2010/main" val="819394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79771-756D-F545-974C-6DE31F7867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04E70E-A567-0F4D-9C92-A3F55CC75E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22FF712-F874-6641-A109-90002FEDB2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A64603-A12E-B14D-8CB8-16751456A903}"/>
              </a:ext>
            </a:extLst>
          </p:cNvPr>
          <p:cNvSpPr>
            <a:spLocks noGrp="1"/>
          </p:cNvSpPr>
          <p:nvPr>
            <p:ph type="dt" sz="half" idx="10"/>
          </p:nvPr>
        </p:nvSpPr>
        <p:spPr/>
        <p:txBody>
          <a:bodyPr/>
          <a:lstStyle/>
          <a:p>
            <a:fld id="{3A9F8942-B50B-D34A-AE99-2D18EE2D422F}" type="datetimeFigureOut">
              <a:rPr lang="en-US" smtClean="0"/>
              <a:t>12/22/20</a:t>
            </a:fld>
            <a:endParaRPr lang="en-US"/>
          </a:p>
        </p:txBody>
      </p:sp>
      <p:sp>
        <p:nvSpPr>
          <p:cNvPr id="6" name="Footer Placeholder 5">
            <a:extLst>
              <a:ext uri="{FF2B5EF4-FFF2-40B4-BE49-F238E27FC236}">
                <a16:creationId xmlns:a16="http://schemas.microsoft.com/office/drawing/2014/main" id="{C72CDA60-4A0D-4242-8BA7-4337AB962E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6441FE-EEF2-E14D-A8D2-9FAA5FBFDF2A}"/>
              </a:ext>
            </a:extLst>
          </p:cNvPr>
          <p:cNvSpPr>
            <a:spLocks noGrp="1"/>
          </p:cNvSpPr>
          <p:nvPr>
            <p:ph type="sldNum" sz="quarter" idx="12"/>
          </p:nvPr>
        </p:nvSpPr>
        <p:spPr/>
        <p:txBody>
          <a:bodyPr/>
          <a:lstStyle/>
          <a:p>
            <a:fld id="{D0392AF9-453B-D64F-AFCF-45E2A1F793BD}" type="slidenum">
              <a:rPr lang="en-US" smtClean="0"/>
              <a:t>‹#›</a:t>
            </a:fld>
            <a:endParaRPr lang="en-US"/>
          </a:p>
        </p:txBody>
      </p:sp>
    </p:spTree>
    <p:extLst>
      <p:ext uri="{BB962C8B-B14F-4D97-AF65-F5344CB8AC3E}">
        <p14:creationId xmlns:p14="http://schemas.microsoft.com/office/powerpoint/2010/main" val="2136391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10C7B-DA63-F044-A81A-48E5589F05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BD2E840-0989-C74D-8B31-8912DF76A2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8BE2E6C-BD33-BD48-A810-E9549AF5F7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A9F1D8-C40A-4B40-AD70-AD1CAEABE861}"/>
              </a:ext>
            </a:extLst>
          </p:cNvPr>
          <p:cNvSpPr>
            <a:spLocks noGrp="1"/>
          </p:cNvSpPr>
          <p:nvPr>
            <p:ph type="dt" sz="half" idx="10"/>
          </p:nvPr>
        </p:nvSpPr>
        <p:spPr/>
        <p:txBody>
          <a:bodyPr/>
          <a:lstStyle/>
          <a:p>
            <a:fld id="{3A9F8942-B50B-D34A-AE99-2D18EE2D422F}" type="datetimeFigureOut">
              <a:rPr lang="en-US" smtClean="0"/>
              <a:t>12/22/20</a:t>
            </a:fld>
            <a:endParaRPr lang="en-US"/>
          </a:p>
        </p:txBody>
      </p:sp>
      <p:sp>
        <p:nvSpPr>
          <p:cNvPr id="6" name="Footer Placeholder 5">
            <a:extLst>
              <a:ext uri="{FF2B5EF4-FFF2-40B4-BE49-F238E27FC236}">
                <a16:creationId xmlns:a16="http://schemas.microsoft.com/office/drawing/2014/main" id="{CED5C308-4814-0B4C-BAEE-7261F036F7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B35A7F-EFE2-E142-86D8-D95B54A5085C}"/>
              </a:ext>
            </a:extLst>
          </p:cNvPr>
          <p:cNvSpPr>
            <a:spLocks noGrp="1"/>
          </p:cNvSpPr>
          <p:nvPr>
            <p:ph type="sldNum" sz="quarter" idx="12"/>
          </p:nvPr>
        </p:nvSpPr>
        <p:spPr/>
        <p:txBody>
          <a:bodyPr/>
          <a:lstStyle/>
          <a:p>
            <a:fld id="{D0392AF9-453B-D64F-AFCF-45E2A1F793BD}" type="slidenum">
              <a:rPr lang="en-US" smtClean="0"/>
              <a:t>‹#›</a:t>
            </a:fld>
            <a:endParaRPr lang="en-US"/>
          </a:p>
        </p:txBody>
      </p:sp>
    </p:spTree>
    <p:extLst>
      <p:ext uri="{BB962C8B-B14F-4D97-AF65-F5344CB8AC3E}">
        <p14:creationId xmlns:p14="http://schemas.microsoft.com/office/powerpoint/2010/main" val="28270649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FABEB2-B3F4-8544-B7D2-59C712AEA7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D9DFF1D-23CD-C540-8FFA-4745154CED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8A4F0C-7386-B642-A35F-ADEFA31863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9F8942-B50B-D34A-AE99-2D18EE2D422F}" type="datetimeFigureOut">
              <a:rPr lang="en-US" smtClean="0"/>
              <a:t>12/22/20</a:t>
            </a:fld>
            <a:endParaRPr lang="en-US"/>
          </a:p>
        </p:txBody>
      </p:sp>
      <p:sp>
        <p:nvSpPr>
          <p:cNvPr id="5" name="Footer Placeholder 4">
            <a:extLst>
              <a:ext uri="{FF2B5EF4-FFF2-40B4-BE49-F238E27FC236}">
                <a16:creationId xmlns:a16="http://schemas.microsoft.com/office/drawing/2014/main" id="{9EEEF8B9-905B-894F-A1E2-3908C85497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1E2F0F6-757F-6747-857C-9105B459DE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392AF9-453B-D64F-AFCF-45E2A1F793BD}" type="slidenum">
              <a:rPr lang="en-US" smtClean="0"/>
              <a:t>‹#›</a:t>
            </a:fld>
            <a:endParaRPr lang="en-US"/>
          </a:p>
        </p:txBody>
      </p:sp>
    </p:spTree>
    <p:extLst>
      <p:ext uri="{BB962C8B-B14F-4D97-AF65-F5344CB8AC3E}">
        <p14:creationId xmlns:p14="http://schemas.microsoft.com/office/powerpoint/2010/main" val="10880963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1.xml"/><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hyperlink" Target="https://pypi.org/project/sgp4/" TargetMode="External"/><Relationship Id="rId3" Type="http://schemas.openxmlformats.org/officeDocument/2006/relationships/hyperlink" Target="https://federicostra.github.io/tletools/" TargetMode="External"/><Relationship Id="rId7" Type="http://schemas.openxmlformats.org/officeDocument/2006/relationships/hyperlink" Target="https://pypi.org/project/PyGeodesy/" TargetMode="External"/><Relationship Id="rId2" Type="http://schemas.openxmlformats.org/officeDocument/2006/relationships/hyperlink" Target="https://pypi.org/project/ephem/" TargetMode="External"/><Relationship Id="rId1" Type="http://schemas.openxmlformats.org/officeDocument/2006/relationships/slideLayout" Target="../slideLayouts/slideLayout7.xml"/><Relationship Id="rId6" Type="http://schemas.openxmlformats.org/officeDocument/2006/relationships/hyperlink" Target="http://www.osgeo.org/" TargetMode="External"/><Relationship Id="rId5" Type="http://schemas.openxmlformats.org/officeDocument/2006/relationships/hyperlink" Target="https://gdal.org/license.html#license" TargetMode="External"/><Relationship Id="rId10" Type="http://schemas.openxmlformats.org/officeDocument/2006/relationships/hyperlink" Target="https://afdata.s3.us-gov-west-1.amazonaws.com/index.html#Scenario_Data/AIS/" TargetMode="External"/><Relationship Id="rId4" Type="http://schemas.openxmlformats.org/officeDocument/2006/relationships/hyperlink" Target="https://gdal.org/programs/ogr2ogr.html" TargetMode="External"/><Relationship Id="rId9" Type="http://schemas.openxmlformats.org/officeDocument/2006/relationships/hyperlink" Target="https://rhodesmill.org/skyfield/"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image" Target="../media/image4.tiff"/><Relationship Id="rId7" Type="http://schemas.openxmlformats.org/officeDocument/2006/relationships/image" Target="../media/image8.tif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s>
</file>

<file path=ppt/slides/_rels/slide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8.tiff"/><Relationship Id="rId3" Type="http://schemas.openxmlformats.org/officeDocument/2006/relationships/image" Target="../media/image13.tiff"/><Relationship Id="rId7" Type="http://schemas.openxmlformats.org/officeDocument/2006/relationships/image" Target="../media/image17.tiff"/><Relationship Id="rId2" Type="http://schemas.openxmlformats.org/officeDocument/2006/relationships/image" Target="../media/image12.tiff"/><Relationship Id="rId1" Type="http://schemas.openxmlformats.org/officeDocument/2006/relationships/slideLayout" Target="../slideLayouts/slideLayout7.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tiff"/></Relationships>
</file>

<file path=ppt/slides/_rels/slide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7.xml"/><Relationship Id="rId6" Type="http://schemas.openxmlformats.org/officeDocument/2006/relationships/image" Target="../media/image26.tiff"/><Relationship Id="rId5" Type="http://schemas.openxmlformats.org/officeDocument/2006/relationships/image" Target="../media/image25.tiff"/><Relationship Id="rId4" Type="http://schemas.openxmlformats.org/officeDocument/2006/relationships/image" Target="../media/image24.tiff"/></Relationships>
</file>

<file path=ppt/slides/_rels/slide8.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A099B5-1E1F-BE49-924B-653BC802FBC2}"/>
              </a:ext>
            </a:extLst>
          </p:cNvPr>
          <p:cNvPicPr>
            <a:picLocks noChangeAspect="1"/>
          </p:cNvPicPr>
          <p:nvPr/>
        </p:nvPicPr>
        <p:blipFill>
          <a:blip r:embed="rId2"/>
          <a:stretch>
            <a:fillRect/>
          </a:stretch>
        </p:blipFill>
        <p:spPr>
          <a:xfrm>
            <a:off x="822144" y="1285122"/>
            <a:ext cx="538345" cy="533067"/>
          </a:xfrm>
          <a:prstGeom prst="rect">
            <a:avLst/>
          </a:prstGeom>
        </p:spPr>
      </p:pic>
      <p:pic>
        <p:nvPicPr>
          <p:cNvPr id="5" name="Picture 4">
            <a:extLst>
              <a:ext uri="{FF2B5EF4-FFF2-40B4-BE49-F238E27FC236}">
                <a16:creationId xmlns:a16="http://schemas.microsoft.com/office/drawing/2014/main" id="{6A657B6E-BAE1-0343-9753-03C3D5948C9D}"/>
              </a:ext>
            </a:extLst>
          </p:cNvPr>
          <p:cNvPicPr>
            <a:picLocks noChangeAspect="1"/>
          </p:cNvPicPr>
          <p:nvPr/>
        </p:nvPicPr>
        <p:blipFill>
          <a:blip r:embed="rId3"/>
          <a:stretch>
            <a:fillRect/>
          </a:stretch>
        </p:blipFill>
        <p:spPr>
          <a:xfrm>
            <a:off x="292762" y="3405353"/>
            <a:ext cx="1625600" cy="1638300"/>
          </a:xfrm>
          <a:prstGeom prst="rect">
            <a:avLst/>
          </a:prstGeom>
        </p:spPr>
      </p:pic>
      <p:pic>
        <p:nvPicPr>
          <p:cNvPr id="6" name="Picture 5">
            <a:extLst>
              <a:ext uri="{FF2B5EF4-FFF2-40B4-BE49-F238E27FC236}">
                <a16:creationId xmlns:a16="http://schemas.microsoft.com/office/drawing/2014/main" id="{1E45C714-9129-5247-8E7F-A27A03985272}"/>
              </a:ext>
            </a:extLst>
          </p:cNvPr>
          <p:cNvPicPr>
            <a:picLocks noChangeAspect="1"/>
          </p:cNvPicPr>
          <p:nvPr/>
        </p:nvPicPr>
        <p:blipFill>
          <a:blip r:embed="rId4"/>
          <a:stretch>
            <a:fillRect/>
          </a:stretch>
        </p:blipFill>
        <p:spPr>
          <a:xfrm>
            <a:off x="3563498" y="3690267"/>
            <a:ext cx="311281" cy="276999"/>
          </a:xfrm>
          <a:prstGeom prst="rect">
            <a:avLst/>
          </a:prstGeom>
        </p:spPr>
      </p:pic>
      <p:sp>
        <p:nvSpPr>
          <p:cNvPr id="7" name="Oval 6">
            <a:extLst>
              <a:ext uri="{FF2B5EF4-FFF2-40B4-BE49-F238E27FC236}">
                <a16:creationId xmlns:a16="http://schemas.microsoft.com/office/drawing/2014/main" id="{223EE3CE-7BD9-E04B-890A-55EC861BC02C}"/>
              </a:ext>
            </a:extLst>
          </p:cNvPr>
          <p:cNvSpPr/>
          <p:nvPr/>
        </p:nvSpPr>
        <p:spPr>
          <a:xfrm>
            <a:off x="3501771" y="3200397"/>
            <a:ext cx="2490012" cy="22655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16185BC-5B9A-4F43-A10D-0569B05EF575}"/>
              </a:ext>
            </a:extLst>
          </p:cNvPr>
          <p:cNvPicPr>
            <a:picLocks noChangeAspect="1"/>
          </p:cNvPicPr>
          <p:nvPr/>
        </p:nvPicPr>
        <p:blipFill>
          <a:blip r:embed="rId2"/>
          <a:stretch>
            <a:fillRect/>
          </a:stretch>
        </p:blipFill>
        <p:spPr>
          <a:xfrm>
            <a:off x="4498431" y="1260635"/>
            <a:ext cx="538345" cy="533067"/>
          </a:xfrm>
          <a:prstGeom prst="rect">
            <a:avLst/>
          </a:prstGeom>
        </p:spPr>
      </p:pic>
      <p:cxnSp>
        <p:nvCxnSpPr>
          <p:cNvPr id="17" name="Straight Arrow Connector 16">
            <a:extLst>
              <a:ext uri="{FF2B5EF4-FFF2-40B4-BE49-F238E27FC236}">
                <a16:creationId xmlns:a16="http://schemas.microsoft.com/office/drawing/2014/main" id="{78653B39-D4AC-6E41-9BEE-69732877EFCE}"/>
              </a:ext>
            </a:extLst>
          </p:cNvPr>
          <p:cNvCxnSpPr>
            <a:cxnSpLocks/>
            <a:stCxn id="10" idx="2"/>
          </p:cNvCxnSpPr>
          <p:nvPr/>
        </p:nvCxnSpPr>
        <p:spPr>
          <a:xfrm flipH="1">
            <a:off x="4767602" y="1793702"/>
            <a:ext cx="2" cy="1415147"/>
          </a:xfrm>
          <a:prstGeom prst="straightConnector1">
            <a:avLst/>
          </a:prstGeom>
          <a:ln>
            <a:solidFill>
              <a:schemeClr val="accent2"/>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4A57A60-5920-5646-A7E5-B33DEA98B83C}"/>
              </a:ext>
            </a:extLst>
          </p:cNvPr>
          <p:cNvCxnSpPr>
            <a:cxnSpLocks/>
            <a:stCxn id="4" idx="2"/>
          </p:cNvCxnSpPr>
          <p:nvPr/>
        </p:nvCxnSpPr>
        <p:spPr>
          <a:xfrm flipH="1">
            <a:off x="350778" y="1818189"/>
            <a:ext cx="740539" cy="1268329"/>
          </a:xfrm>
          <a:prstGeom prst="straightConnector1">
            <a:avLst/>
          </a:prstGeom>
          <a:ln>
            <a:solidFill>
              <a:schemeClr val="accent2"/>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4A7D515-53E6-B645-AF87-83BD3A5C6059}"/>
              </a:ext>
            </a:extLst>
          </p:cNvPr>
          <p:cNvCxnSpPr>
            <a:cxnSpLocks/>
            <a:stCxn id="4" idx="2"/>
          </p:cNvCxnSpPr>
          <p:nvPr/>
        </p:nvCxnSpPr>
        <p:spPr>
          <a:xfrm>
            <a:off x="1091317" y="1818189"/>
            <a:ext cx="705212" cy="1268329"/>
          </a:xfrm>
          <a:prstGeom prst="straightConnector1">
            <a:avLst/>
          </a:prstGeom>
          <a:ln>
            <a:solidFill>
              <a:schemeClr val="accent2"/>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DEF7B98-E179-054A-8220-23F9571910C8}"/>
              </a:ext>
            </a:extLst>
          </p:cNvPr>
          <p:cNvSpPr txBox="1"/>
          <p:nvPr/>
        </p:nvSpPr>
        <p:spPr>
          <a:xfrm>
            <a:off x="221290" y="3151689"/>
            <a:ext cx="1792607" cy="276999"/>
          </a:xfrm>
          <a:prstGeom prst="rect">
            <a:avLst/>
          </a:prstGeom>
          <a:noFill/>
        </p:spPr>
        <p:txBody>
          <a:bodyPr wrap="none" rtlCol="0">
            <a:spAutoFit/>
          </a:bodyPr>
          <a:lstStyle/>
          <a:p>
            <a:r>
              <a:rPr lang="en-US" sz="1200" dirty="0"/>
              <a:t>Assume ½-earth coverage</a:t>
            </a:r>
          </a:p>
        </p:txBody>
      </p:sp>
      <p:sp>
        <p:nvSpPr>
          <p:cNvPr id="30" name="TextBox 29">
            <a:extLst>
              <a:ext uri="{FF2B5EF4-FFF2-40B4-BE49-F238E27FC236}">
                <a16:creationId xmlns:a16="http://schemas.microsoft.com/office/drawing/2014/main" id="{92499C08-3654-2748-89C4-636BA914CB19}"/>
              </a:ext>
            </a:extLst>
          </p:cNvPr>
          <p:cNvSpPr txBox="1"/>
          <p:nvPr/>
        </p:nvSpPr>
        <p:spPr>
          <a:xfrm>
            <a:off x="3947986" y="4305662"/>
            <a:ext cx="1548116" cy="369332"/>
          </a:xfrm>
          <a:prstGeom prst="rect">
            <a:avLst/>
          </a:prstGeom>
          <a:noFill/>
        </p:spPr>
        <p:txBody>
          <a:bodyPr wrap="none" rtlCol="0">
            <a:spAutoFit/>
          </a:bodyPr>
          <a:lstStyle/>
          <a:p>
            <a:r>
              <a:rPr lang="en-US" dirty="0"/>
              <a:t>Circumference</a:t>
            </a:r>
          </a:p>
        </p:txBody>
      </p:sp>
      <p:sp>
        <p:nvSpPr>
          <p:cNvPr id="31" name="TextBox 30">
            <a:extLst>
              <a:ext uri="{FF2B5EF4-FFF2-40B4-BE49-F238E27FC236}">
                <a16:creationId xmlns:a16="http://schemas.microsoft.com/office/drawing/2014/main" id="{7AEE73CC-3445-9B40-A696-873086A2A7BB}"/>
              </a:ext>
            </a:extLst>
          </p:cNvPr>
          <p:cNvSpPr txBox="1"/>
          <p:nvPr/>
        </p:nvSpPr>
        <p:spPr>
          <a:xfrm>
            <a:off x="4165462" y="4631871"/>
            <a:ext cx="1059906" cy="584775"/>
          </a:xfrm>
          <a:prstGeom prst="rect">
            <a:avLst/>
          </a:prstGeom>
          <a:noFill/>
        </p:spPr>
        <p:txBody>
          <a:bodyPr wrap="none" rtlCol="0">
            <a:spAutoFit/>
          </a:bodyPr>
          <a:lstStyle/>
          <a:p>
            <a:r>
              <a:rPr lang="en-US" sz="1600" dirty="0"/>
              <a:t>24,901 mi</a:t>
            </a:r>
          </a:p>
          <a:p>
            <a:r>
              <a:rPr lang="en-US" sz="1600" dirty="0"/>
              <a:t>40,075 km</a:t>
            </a:r>
          </a:p>
        </p:txBody>
      </p:sp>
      <p:sp>
        <p:nvSpPr>
          <p:cNvPr id="32" name="TextBox 31">
            <a:extLst>
              <a:ext uri="{FF2B5EF4-FFF2-40B4-BE49-F238E27FC236}">
                <a16:creationId xmlns:a16="http://schemas.microsoft.com/office/drawing/2014/main" id="{FE78190E-66EE-BD4C-B6DD-3F050B8D4EB3}"/>
              </a:ext>
            </a:extLst>
          </p:cNvPr>
          <p:cNvSpPr txBox="1"/>
          <p:nvPr/>
        </p:nvSpPr>
        <p:spPr>
          <a:xfrm>
            <a:off x="794154" y="6229105"/>
            <a:ext cx="6134179" cy="523220"/>
          </a:xfrm>
          <a:prstGeom prst="rect">
            <a:avLst/>
          </a:prstGeom>
          <a:noFill/>
        </p:spPr>
        <p:txBody>
          <a:bodyPr wrap="none" rtlCol="0">
            <a:spAutoFit/>
          </a:bodyPr>
          <a:lstStyle/>
          <a:p>
            <a:pPr algn="ctr"/>
            <a:r>
              <a:rPr lang="en-US" sz="1400" dirty="0"/>
              <a:t>Hit =&gt; Distance((</a:t>
            </a:r>
            <a:r>
              <a:rPr lang="en-US" sz="1400" dirty="0" err="1"/>
              <a:t>Vessel</a:t>
            </a:r>
            <a:r>
              <a:rPr lang="en-US" sz="1400" baseline="-25000" dirty="0" err="1"/>
              <a:t>Lat</a:t>
            </a:r>
            <a:r>
              <a:rPr lang="en-US" sz="1400" dirty="0"/>
              <a:t>, </a:t>
            </a:r>
            <a:r>
              <a:rPr lang="en-US" sz="1400" dirty="0" err="1"/>
              <a:t>Vessel</a:t>
            </a:r>
            <a:r>
              <a:rPr lang="en-US" sz="1400" baseline="-25000" dirty="0" err="1"/>
              <a:t>Long</a:t>
            </a:r>
            <a:r>
              <a:rPr lang="en-US" sz="1400" dirty="0"/>
              <a:t>), (</a:t>
            </a:r>
            <a:r>
              <a:rPr lang="en-US" sz="1400" dirty="0" err="1"/>
              <a:t>Satellite</a:t>
            </a:r>
            <a:r>
              <a:rPr lang="en-US" sz="1400" baseline="-25000" dirty="0" err="1"/>
              <a:t>Lat</a:t>
            </a:r>
            <a:r>
              <a:rPr lang="en-US" sz="1400" dirty="0"/>
              <a:t>, </a:t>
            </a:r>
            <a:r>
              <a:rPr lang="en-US" sz="1400" dirty="0" err="1"/>
              <a:t>Satellite</a:t>
            </a:r>
            <a:r>
              <a:rPr lang="en-US" sz="1400" baseline="-25000" dirty="0" err="1"/>
              <a:t>Long</a:t>
            </a:r>
            <a:r>
              <a:rPr lang="en-US" sz="1400" dirty="0"/>
              <a:t>)) &lt; ¼ Circumference </a:t>
            </a:r>
          </a:p>
          <a:p>
            <a:pPr algn="ctr"/>
            <a:r>
              <a:rPr lang="en-US" sz="1400" dirty="0"/>
              <a:t>=&gt; Distance((</a:t>
            </a:r>
            <a:r>
              <a:rPr lang="en-US" sz="1400" dirty="0" err="1"/>
              <a:t>Vessel</a:t>
            </a:r>
            <a:r>
              <a:rPr lang="en-US" sz="1400" baseline="-25000" dirty="0" err="1"/>
              <a:t>Lat</a:t>
            </a:r>
            <a:r>
              <a:rPr lang="en-US" sz="1400" dirty="0"/>
              <a:t>, </a:t>
            </a:r>
            <a:r>
              <a:rPr lang="en-US" sz="1400" dirty="0" err="1"/>
              <a:t>Vessel</a:t>
            </a:r>
            <a:r>
              <a:rPr lang="en-US" sz="1400" baseline="-25000" dirty="0" err="1"/>
              <a:t>Long</a:t>
            </a:r>
            <a:r>
              <a:rPr lang="en-US" sz="1400" dirty="0"/>
              <a:t>), (</a:t>
            </a:r>
            <a:r>
              <a:rPr lang="en-US" sz="1400" dirty="0" err="1"/>
              <a:t>Satellite</a:t>
            </a:r>
            <a:r>
              <a:rPr lang="en-US" sz="1400" baseline="-25000" dirty="0" err="1"/>
              <a:t>Lat</a:t>
            </a:r>
            <a:r>
              <a:rPr lang="en-US" sz="1400" dirty="0"/>
              <a:t>, </a:t>
            </a:r>
            <a:r>
              <a:rPr lang="en-US" sz="1400" dirty="0" err="1"/>
              <a:t>Satellite</a:t>
            </a:r>
            <a:r>
              <a:rPr lang="en-US" sz="1400" baseline="-25000" dirty="0" err="1"/>
              <a:t>Long</a:t>
            </a:r>
            <a:r>
              <a:rPr lang="en-US" sz="1400" dirty="0"/>
              <a:t>)) &lt; 10,018 km</a:t>
            </a:r>
          </a:p>
        </p:txBody>
      </p:sp>
      <p:sp>
        <p:nvSpPr>
          <p:cNvPr id="33" name="TextBox 32">
            <a:extLst>
              <a:ext uri="{FF2B5EF4-FFF2-40B4-BE49-F238E27FC236}">
                <a16:creationId xmlns:a16="http://schemas.microsoft.com/office/drawing/2014/main" id="{C9986D21-7A5D-7944-AFAD-28370F62248B}"/>
              </a:ext>
            </a:extLst>
          </p:cNvPr>
          <p:cNvSpPr txBox="1"/>
          <p:nvPr/>
        </p:nvSpPr>
        <p:spPr>
          <a:xfrm>
            <a:off x="0" y="26895"/>
            <a:ext cx="12192000" cy="369332"/>
          </a:xfrm>
          <a:prstGeom prst="rect">
            <a:avLst/>
          </a:prstGeom>
          <a:noFill/>
        </p:spPr>
        <p:txBody>
          <a:bodyPr wrap="square" rtlCol="0">
            <a:spAutoFit/>
          </a:bodyPr>
          <a:lstStyle/>
          <a:p>
            <a:pPr algn="ctr"/>
            <a:r>
              <a:rPr lang="en-US" dirty="0"/>
              <a:t>Conceptual View</a:t>
            </a:r>
          </a:p>
        </p:txBody>
      </p:sp>
      <p:sp>
        <p:nvSpPr>
          <p:cNvPr id="34" name="Triangle 33">
            <a:extLst>
              <a:ext uri="{FF2B5EF4-FFF2-40B4-BE49-F238E27FC236}">
                <a16:creationId xmlns:a16="http://schemas.microsoft.com/office/drawing/2014/main" id="{EC20A10A-0EB2-1148-9E69-0CAC161254C4}"/>
              </a:ext>
            </a:extLst>
          </p:cNvPr>
          <p:cNvSpPr/>
          <p:nvPr/>
        </p:nvSpPr>
        <p:spPr>
          <a:xfrm>
            <a:off x="4674358" y="2998332"/>
            <a:ext cx="186489" cy="1965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D5BFBFB-EE5E-B846-8276-DF97925C243B}"/>
              </a:ext>
            </a:extLst>
          </p:cNvPr>
          <p:cNvSpPr/>
          <p:nvPr/>
        </p:nvSpPr>
        <p:spPr>
          <a:xfrm>
            <a:off x="3406237" y="2935106"/>
            <a:ext cx="2701688" cy="1389969"/>
          </a:xfrm>
          <a:prstGeom prst="rect">
            <a:avLst/>
          </a:prstGeom>
          <a:solidFill>
            <a:schemeClr val="accent2">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32F2F3A-168C-8E46-85F2-DDAF319CBB8F}"/>
              </a:ext>
            </a:extLst>
          </p:cNvPr>
          <p:cNvSpPr txBox="1"/>
          <p:nvPr/>
        </p:nvSpPr>
        <p:spPr>
          <a:xfrm>
            <a:off x="2364467" y="5629922"/>
            <a:ext cx="4560992" cy="523220"/>
          </a:xfrm>
          <a:prstGeom prst="rect">
            <a:avLst/>
          </a:prstGeom>
          <a:noFill/>
        </p:spPr>
        <p:txBody>
          <a:bodyPr wrap="none" rtlCol="0">
            <a:spAutoFit/>
          </a:bodyPr>
          <a:lstStyle/>
          <a:p>
            <a:pPr algn="ctr"/>
            <a:r>
              <a:rPr lang="en-US" sz="1400" dirty="0"/>
              <a:t>Full Coverage is equivalent to ½ Earth =&gt; 1/2 Circumference </a:t>
            </a:r>
          </a:p>
          <a:p>
            <a:pPr algn="ctr"/>
            <a:r>
              <a:rPr lang="en-US" sz="1400" dirty="0"/>
              <a:t>Therefore max coverage in any direction is ¼ Circumference</a:t>
            </a:r>
          </a:p>
        </p:txBody>
      </p:sp>
      <p:sp>
        <p:nvSpPr>
          <p:cNvPr id="21" name="TextBox 20">
            <a:extLst>
              <a:ext uri="{FF2B5EF4-FFF2-40B4-BE49-F238E27FC236}">
                <a16:creationId xmlns:a16="http://schemas.microsoft.com/office/drawing/2014/main" id="{F34B586E-D263-0A40-A5B0-497F871C7757}"/>
              </a:ext>
            </a:extLst>
          </p:cNvPr>
          <p:cNvSpPr txBox="1"/>
          <p:nvPr/>
        </p:nvSpPr>
        <p:spPr>
          <a:xfrm>
            <a:off x="2461453" y="2057161"/>
            <a:ext cx="2444463" cy="646331"/>
          </a:xfrm>
          <a:prstGeom prst="rect">
            <a:avLst/>
          </a:prstGeom>
          <a:noFill/>
        </p:spPr>
        <p:txBody>
          <a:bodyPr wrap="square" rtlCol="0">
            <a:spAutoFit/>
          </a:bodyPr>
          <a:lstStyle/>
          <a:p>
            <a:r>
              <a:rPr lang="en-US" sz="1200" dirty="0"/>
              <a:t>Assume the satellite is transposed on the earth surface at a given (Lat, Long)</a:t>
            </a:r>
          </a:p>
        </p:txBody>
      </p:sp>
      <p:sp>
        <p:nvSpPr>
          <p:cNvPr id="23" name="TextBox 22">
            <a:extLst>
              <a:ext uri="{FF2B5EF4-FFF2-40B4-BE49-F238E27FC236}">
                <a16:creationId xmlns:a16="http://schemas.microsoft.com/office/drawing/2014/main" id="{1137A6DF-3762-6F4D-BF3A-014216438316}"/>
              </a:ext>
            </a:extLst>
          </p:cNvPr>
          <p:cNvSpPr txBox="1"/>
          <p:nvPr/>
        </p:nvSpPr>
        <p:spPr>
          <a:xfrm>
            <a:off x="3379938" y="2929252"/>
            <a:ext cx="1353800" cy="276999"/>
          </a:xfrm>
          <a:prstGeom prst="rect">
            <a:avLst/>
          </a:prstGeom>
          <a:noFill/>
        </p:spPr>
        <p:txBody>
          <a:bodyPr wrap="square" rtlCol="0">
            <a:spAutoFit/>
          </a:bodyPr>
          <a:lstStyle/>
          <a:p>
            <a:r>
              <a:rPr lang="en-US" sz="1200" dirty="0"/>
              <a:t>Satellite Coverage</a:t>
            </a:r>
          </a:p>
        </p:txBody>
      </p:sp>
      <p:sp>
        <p:nvSpPr>
          <p:cNvPr id="2" name="TextBox 1">
            <a:extLst>
              <a:ext uri="{FF2B5EF4-FFF2-40B4-BE49-F238E27FC236}">
                <a16:creationId xmlns:a16="http://schemas.microsoft.com/office/drawing/2014/main" id="{DC2B6B3B-7972-0049-B694-2B78632C4338}"/>
              </a:ext>
            </a:extLst>
          </p:cNvPr>
          <p:cNvSpPr txBox="1"/>
          <p:nvPr/>
        </p:nvSpPr>
        <p:spPr>
          <a:xfrm>
            <a:off x="7907472" y="1815112"/>
            <a:ext cx="4216924" cy="646331"/>
          </a:xfrm>
          <a:prstGeom prst="rect">
            <a:avLst/>
          </a:prstGeom>
          <a:noFill/>
        </p:spPr>
        <p:txBody>
          <a:bodyPr wrap="none" rtlCol="0">
            <a:spAutoFit/>
          </a:bodyPr>
          <a:lstStyle/>
          <a:p>
            <a:r>
              <a:rPr lang="en-US" dirty="0"/>
              <a:t>See Tom Velez paper for the writeup:</a:t>
            </a:r>
          </a:p>
          <a:p>
            <a:r>
              <a:rPr lang="en-US" b="1" dirty="0"/>
              <a:t>Satellite vessel line of </a:t>
            </a:r>
            <a:r>
              <a:rPr lang="en-US" b="1" dirty="0" err="1"/>
              <a:t>sight.PN.TV.JM.docx</a:t>
            </a:r>
            <a:endParaRPr lang="en-US" b="1" dirty="0"/>
          </a:p>
        </p:txBody>
      </p:sp>
      <p:sp>
        <p:nvSpPr>
          <p:cNvPr id="24" name="TextBox 23">
            <a:extLst>
              <a:ext uri="{FF2B5EF4-FFF2-40B4-BE49-F238E27FC236}">
                <a16:creationId xmlns:a16="http://schemas.microsoft.com/office/drawing/2014/main" id="{2948E171-4BEC-6949-AE63-5605990A4AF7}"/>
              </a:ext>
            </a:extLst>
          </p:cNvPr>
          <p:cNvSpPr txBox="1"/>
          <p:nvPr/>
        </p:nvSpPr>
        <p:spPr>
          <a:xfrm>
            <a:off x="9044003" y="591800"/>
            <a:ext cx="2165016" cy="369332"/>
          </a:xfrm>
          <a:prstGeom prst="rect">
            <a:avLst/>
          </a:prstGeom>
          <a:noFill/>
        </p:spPr>
        <p:txBody>
          <a:bodyPr wrap="none" rtlCol="0">
            <a:spAutoFit/>
          </a:bodyPr>
          <a:lstStyle/>
          <a:p>
            <a:r>
              <a:rPr lang="en-US" u="sng" dirty="0"/>
              <a:t>Chosen Best Solution</a:t>
            </a:r>
          </a:p>
        </p:txBody>
      </p:sp>
      <p:cxnSp>
        <p:nvCxnSpPr>
          <p:cNvPr id="8" name="Straight Connector 7">
            <a:extLst>
              <a:ext uri="{FF2B5EF4-FFF2-40B4-BE49-F238E27FC236}">
                <a16:creationId xmlns:a16="http://schemas.microsoft.com/office/drawing/2014/main" id="{A9507CE2-6C53-C64A-99DC-8235DE2126B9}"/>
              </a:ext>
            </a:extLst>
          </p:cNvPr>
          <p:cNvCxnSpPr>
            <a:cxnSpLocks/>
          </p:cNvCxnSpPr>
          <p:nvPr/>
        </p:nvCxnSpPr>
        <p:spPr>
          <a:xfrm>
            <a:off x="7476565" y="466165"/>
            <a:ext cx="0" cy="626632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3145DE4-F4C1-B945-8FC2-7B95DC967031}"/>
              </a:ext>
            </a:extLst>
          </p:cNvPr>
          <p:cNvSpPr txBox="1"/>
          <p:nvPr/>
        </p:nvSpPr>
        <p:spPr>
          <a:xfrm>
            <a:off x="2013897" y="591800"/>
            <a:ext cx="1944763" cy="369332"/>
          </a:xfrm>
          <a:prstGeom prst="rect">
            <a:avLst/>
          </a:prstGeom>
          <a:noFill/>
        </p:spPr>
        <p:txBody>
          <a:bodyPr wrap="none" rtlCol="0">
            <a:spAutoFit/>
          </a:bodyPr>
          <a:lstStyle/>
          <a:p>
            <a:r>
              <a:rPr lang="en-US" dirty="0"/>
              <a:t>Simplified Solution</a:t>
            </a:r>
          </a:p>
        </p:txBody>
      </p:sp>
    </p:spTree>
    <p:extLst>
      <p:ext uri="{BB962C8B-B14F-4D97-AF65-F5344CB8AC3E}">
        <p14:creationId xmlns:p14="http://schemas.microsoft.com/office/powerpoint/2010/main" val="25651414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1BB2FE-EBB9-1B48-8A84-4AC2F3E9C700}"/>
              </a:ext>
            </a:extLst>
          </p:cNvPr>
          <p:cNvSpPr txBox="1"/>
          <p:nvPr/>
        </p:nvSpPr>
        <p:spPr>
          <a:xfrm>
            <a:off x="0" y="26895"/>
            <a:ext cx="12192000" cy="369332"/>
          </a:xfrm>
          <a:prstGeom prst="rect">
            <a:avLst/>
          </a:prstGeom>
          <a:noFill/>
        </p:spPr>
        <p:txBody>
          <a:bodyPr wrap="square" rtlCol="0">
            <a:spAutoFit/>
          </a:bodyPr>
          <a:lstStyle/>
          <a:p>
            <a:pPr algn="ctr"/>
            <a:r>
              <a:rPr lang="en-US" dirty="0"/>
              <a:t>Teams by Functional Areas</a:t>
            </a:r>
          </a:p>
        </p:txBody>
      </p:sp>
      <p:sp>
        <p:nvSpPr>
          <p:cNvPr id="3" name="TextBox 2">
            <a:extLst>
              <a:ext uri="{FF2B5EF4-FFF2-40B4-BE49-F238E27FC236}">
                <a16:creationId xmlns:a16="http://schemas.microsoft.com/office/drawing/2014/main" id="{56DECC1C-A3CE-0843-B093-B6AC1F9287E5}"/>
              </a:ext>
            </a:extLst>
          </p:cNvPr>
          <p:cNvSpPr txBox="1"/>
          <p:nvPr/>
        </p:nvSpPr>
        <p:spPr>
          <a:xfrm>
            <a:off x="142972" y="708866"/>
            <a:ext cx="1572238" cy="461665"/>
          </a:xfrm>
          <a:prstGeom prst="rect">
            <a:avLst/>
          </a:prstGeom>
          <a:noFill/>
          <a:ln>
            <a:solidFill>
              <a:schemeClr val="accent1"/>
            </a:solidFill>
          </a:ln>
        </p:spPr>
        <p:txBody>
          <a:bodyPr wrap="square" rtlCol="0">
            <a:spAutoFit/>
          </a:bodyPr>
          <a:lstStyle/>
          <a:p>
            <a:r>
              <a:rPr lang="en-US" sz="1200" dirty="0"/>
              <a:t>External Data</a:t>
            </a:r>
          </a:p>
          <a:p>
            <a:pPr marL="285750" indent="-285750">
              <a:buFont typeface="Arial" panose="020B0604020202020204" pitchFamily="34" charset="0"/>
              <a:buChar char="•"/>
            </a:pPr>
            <a:r>
              <a:rPr lang="en-US" sz="1200" dirty="0"/>
              <a:t>Joe Head</a:t>
            </a:r>
          </a:p>
        </p:txBody>
      </p:sp>
      <p:sp>
        <p:nvSpPr>
          <p:cNvPr id="4" name="TextBox 3">
            <a:extLst>
              <a:ext uri="{FF2B5EF4-FFF2-40B4-BE49-F238E27FC236}">
                <a16:creationId xmlns:a16="http://schemas.microsoft.com/office/drawing/2014/main" id="{EA14B194-8C27-394B-A8D9-A49569A64903}"/>
              </a:ext>
            </a:extLst>
          </p:cNvPr>
          <p:cNvSpPr txBox="1"/>
          <p:nvPr/>
        </p:nvSpPr>
        <p:spPr>
          <a:xfrm>
            <a:off x="2067005" y="708866"/>
            <a:ext cx="2010878" cy="830997"/>
          </a:xfrm>
          <a:prstGeom prst="rect">
            <a:avLst/>
          </a:prstGeom>
          <a:noFill/>
          <a:ln>
            <a:solidFill>
              <a:schemeClr val="accent1"/>
            </a:solidFill>
          </a:ln>
        </p:spPr>
        <p:txBody>
          <a:bodyPr wrap="square" rtlCol="0">
            <a:spAutoFit/>
          </a:bodyPr>
          <a:lstStyle/>
          <a:p>
            <a:r>
              <a:rPr lang="en-US" sz="1200" dirty="0"/>
              <a:t>Data Processing</a:t>
            </a:r>
          </a:p>
          <a:p>
            <a:pPr marL="285750" indent="-285750">
              <a:buFont typeface="Arial" panose="020B0604020202020204" pitchFamily="34" charset="0"/>
              <a:buChar char="•"/>
            </a:pPr>
            <a:r>
              <a:rPr lang="en-US" sz="1200" dirty="0"/>
              <a:t>Chris (Script)</a:t>
            </a:r>
          </a:p>
          <a:p>
            <a:pPr marL="285750" indent="-285750">
              <a:buFont typeface="Arial" panose="020B0604020202020204" pitchFamily="34" charset="0"/>
              <a:buChar char="•"/>
            </a:pPr>
            <a:r>
              <a:rPr lang="en-US" sz="1200" dirty="0" err="1"/>
              <a:t>Rehan</a:t>
            </a:r>
            <a:r>
              <a:rPr lang="en-US" sz="1200" dirty="0"/>
              <a:t> Sadiq (</a:t>
            </a:r>
            <a:r>
              <a:rPr lang="en-US" sz="1200" dirty="0" err="1"/>
              <a:t>Trifacta</a:t>
            </a:r>
            <a:r>
              <a:rPr lang="en-US" sz="1200" dirty="0"/>
              <a:t>)</a:t>
            </a:r>
          </a:p>
          <a:p>
            <a:pPr marL="285750" indent="-285750">
              <a:buFont typeface="Arial" panose="020B0604020202020204" pitchFamily="34" charset="0"/>
              <a:buChar char="•"/>
            </a:pPr>
            <a:r>
              <a:rPr lang="en-US" sz="1200" dirty="0"/>
              <a:t>Andy Clark (Analytics?)</a:t>
            </a:r>
          </a:p>
        </p:txBody>
      </p:sp>
      <p:sp>
        <p:nvSpPr>
          <p:cNvPr id="6" name="TextBox 5">
            <a:extLst>
              <a:ext uri="{FF2B5EF4-FFF2-40B4-BE49-F238E27FC236}">
                <a16:creationId xmlns:a16="http://schemas.microsoft.com/office/drawing/2014/main" id="{104C60D9-B30E-1041-B021-A17484BF67C0}"/>
              </a:ext>
            </a:extLst>
          </p:cNvPr>
          <p:cNvSpPr txBox="1"/>
          <p:nvPr/>
        </p:nvSpPr>
        <p:spPr>
          <a:xfrm>
            <a:off x="4534626" y="740227"/>
            <a:ext cx="1646764" cy="461665"/>
          </a:xfrm>
          <a:prstGeom prst="rect">
            <a:avLst/>
          </a:prstGeom>
          <a:noFill/>
          <a:ln>
            <a:solidFill>
              <a:schemeClr val="accent1"/>
            </a:solidFill>
          </a:ln>
        </p:spPr>
        <p:txBody>
          <a:bodyPr wrap="square" rtlCol="0">
            <a:spAutoFit/>
          </a:bodyPr>
          <a:lstStyle/>
          <a:p>
            <a:r>
              <a:rPr lang="en-US" sz="1200" dirty="0"/>
              <a:t>API</a:t>
            </a:r>
          </a:p>
          <a:p>
            <a:pPr marL="285750" indent="-285750">
              <a:buFont typeface="Arial" panose="020B0604020202020204" pitchFamily="34" charset="0"/>
              <a:buChar char="•"/>
            </a:pPr>
            <a:r>
              <a:rPr lang="en-US" sz="1200" dirty="0" err="1"/>
              <a:t>Nutan</a:t>
            </a:r>
            <a:r>
              <a:rPr lang="en-US" sz="1200" dirty="0"/>
              <a:t> </a:t>
            </a:r>
            <a:r>
              <a:rPr lang="en-US" sz="1200" dirty="0" err="1"/>
              <a:t>Ranoliya</a:t>
            </a:r>
            <a:endParaRPr lang="en-US" sz="1200" dirty="0"/>
          </a:p>
        </p:txBody>
      </p:sp>
      <p:sp>
        <p:nvSpPr>
          <p:cNvPr id="7" name="TextBox 6">
            <a:extLst>
              <a:ext uri="{FF2B5EF4-FFF2-40B4-BE49-F238E27FC236}">
                <a16:creationId xmlns:a16="http://schemas.microsoft.com/office/drawing/2014/main" id="{FA5B5ED6-3412-6F44-9114-B1DCAF36515B}"/>
              </a:ext>
            </a:extLst>
          </p:cNvPr>
          <p:cNvSpPr txBox="1"/>
          <p:nvPr/>
        </p:nvSpPr>
        <p:spPr>
          <a:xfrm>
            <a:off x="6638133" y="740227"/>
            <a:ext cx="1646764" cy="461665"/>
          </a:xfrm>
          <a:prstGeom prst="rect">
            <a:avLst/>
          </a:prstGeom>
          <a:noFill/>
          <a:ln>
            <a:solidFill>
              <a:schemeClr val="accent1"/>
            </a:solidFill>
          </a:ln>
        </p:spPr>
        <p:txBody>
          <a:bodyPr wrap="square" rtlCol="0">
            <a:spAutoFit/>
          </a:bodyPr>
          <a:lstStyle/>
          <a:p>
            <a:r>
              <a:rPr lang="en-US" sz="1200" dirty="0"/>
              <a:t>GUI/Visualization</a:t>
            </a:r>
          </a:p>
          <a:p>
            <a:pPr marL="285750" indent="-285750">
              <a:buFont typeface="Arial" panose="020B0604020202020204" pitchFamily="34" charset="0"/>
              <a:buChar char="•"/>
            </a:pPr>
            <a:r>
              <a:rPr lang="en-US" sz="1200" dirty="0"/>
              <a:t>James Bednar</a:t>
            </a:r>
          </a:p>
        </p:txBody>
      </p:sp>
      <p:sp>
        <p:nvSpPr>
          <p:cNvPr id="8" name="TextBox 7">
            <a:extLst>
              <a:ext uri="{FF2B5EF4-FFF2-40B4-BE49-F238E27FC236}">
                <a16:creationId xmlns:a16="http://schemas.microsoft.com/office/drawing/2014/main" id="{81A8A105-9692-634D-A34C-38DFD3F2F73A}"/>
              </a:ext>
            </a:extLst>
          </p:cNvPr>
          <p:cNvSpPr txBox="1"/>
          <p:nvPr/>
        </p:nvSpPr>
        <p:spPr>
          <a:xfrm>
            <a:off x="8592530" y="740227"/>
            <a:ext cx="1483110" cy="830997"/>
          </a:xfrm>
          <a:prstGeom prst="rect">
            <a:avLst/>
          </a:prstGeom>
          <a:noFill/>
          <a:ln>
            <a:solidFill>
              <a:schemeClr val="accent1"/>
            </a:solidFill>
          </a:ln>
        </p:spPr>
        <p:txBody>
          <a:bodyPr wrap="square" rtlCol="0">
            <a:spAutoFit/>
          </a:bodyPr>
          <a:lstStyle/>
          <a:p>
            <a:r>
              <a:rPr lang="en-US" sz="1200" dirty="0"/>
              <a:t>Compute Engine</a:t>
            </a:r>
          </a:p>
          <a:p>
            <a:pPr marL="285750" indent="-285750">
              <a:buFont typeface="Arial" panose="020B0604020202020204" pitchFamily="34" charset="0"/>
              <a:buChar char="•"/>
            </a:pPr>
            <a:r>
              <a:rPr lang="en-US" sz="1200" dirty="0"/>
              <a:t>Peter Wang</a:t>
            </a:r>
          </a:p>
          <a:p>
            <a:pPr marL="285750" indent="-285750">
              <a:buFont typeface="Arial" panose="020B0604020202020204" pitchFamily="34" charset="0"/>
              <a:buChar char="•"/>
            </a:pPr>
            <a:r>
              <a:rPr lang="en-US" sz="1200" dirty="0"/>
              <a:t>Tom Velez</a:t>
            </a:r>
          </a:p>
          <a:p>
            <a:pPr marL="285750" indent="-285750">
              <a:buFont typeface="Arial" panose="020B0604020202020204" pitchFamily="34" charset="0"/>
              <a:buChar char="•"/>
            </a:pPr>
            <a:r>
              <a:rPr lang="en-US" sz="1200" dirty="0"/>
              <a:t>Joe Morales</a:t>
            </a:r>
          </a:p>
        </p:txBody>
      </p:sp>
      <p:sp>
        <p:nvSpPr>
          <p:cNvPr id="9" name="TextBox 8">
            <a:extLst>
              <a:ext uri="{FF2B5EF4-FFF2-40B4-BE49-F238E27FC236}">
                <a16:creationId xmlns:a16="http://schemas.microsoft.com/office/drawing/2014/main" id="{F0593532-E86C-D840-A1E8-605C3228F5D7}"/>
              </a:ext>
            </a:extLst>
          </p:cNvPr>
          <p:cNvSpPr txBox="1"/>
          <p:nvPr/>
        </p:nvSpPr>
        <p:spPr>
          <a:xfrm>
            <a:off x="10383273" y="740228"/>
            <a:ext cx="1664497" cy="461665"/>
          </a:xfrm>
          <a:prstGeom prst="rect">
            <a:avLst/>
          </a:prstGeom>
          <a:noFill/>
          <a:ln>
            <a:solidFill>
              <a:schemeClr val="accent1"/>
            </a:solidFill>
          </a:ln>
        </p:spPr>
        <p:txBody>
          <a:bodyPr wrap="square" rtlCol="0">
            <a:spAutoFit/>
          </a:bodyPr>
          <a:lstStyle/>
          <a:p>
            <a:r>
              <a:rPr lang="en-US" sz="1200" dirty="0"/>
              <a:t>Platform/Env</a:t>
            </a:r>
          </a:p>
          <a:p>
            <a:pPr marL="285750" indent="-285750">
              <a:buFont typeface="Arial" panose="020B0604020202020204" pitchFamily="34" charset="0"/>
              <a:buChar char="•"/>
            </a:pPr>
            <a:r>
              <a:rPr lang="en-US" sz="1200" dirty="0"/>
              <a:t>Rajkumar </a:t>
            </a:r>
            <a:r>
              <a:rPr lang="en-US" sz="1200" dirty="0" err="1"/>
              <a:t>Kyadasu</a:t>
            </a:r>
            <a:endParaRPr lang="en-US" sz="1200" dirty="0"/>
          </a:p>
        </p:txBody>
      </p:sp>
    </p:spTree>
    <p:extLst>
      <p:ext uri="{BB962C8B-B14F-4D97-AF65-F5344CB8AC3E}">
        <p14:creationId xmlns:p14="http://schemas.microsoft.com/office/powerpoint/2010/main" val="1721653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D78677-DD66-DC48-84AC-C34A564FA227}"/>
              </a:ext>
            </a:extLst>
          </p:cNvPr>
          <p:cNvSpPr txBox="1"/>
          <p:nvPr/>
        </p:nvSpPr>
        <p:spPr>
          <a:xfrm>
            <a:off x="0" y="8965"/>
            <a:ext cx="12192000" cy="369332"/>
          </a:xfrm>
          <a:prstGeom prst="rect">
            <a:avLst/>
          </a:prstGeom>
          <a:noFill/>
        </p:spPr>
        <p:txBody>
          <a:bodyPr wrap="square" rtlCol="0">
            <a:spAutoFit/>
          </a:bodyPr>
          <a:lstStyle/>
          <a:p>
            <a:pPr algn="ctr"/>
            <a:r>
              <a:rPr lang="en-US" dirty="0"/>
              <a:t>“Special” Open-Source Library Used</a:t>
            </a:r>
          </a:p>
        </p:txBody>
      </p:sp>
      <p:sp>
        <p:nvSpPr>
          <p:cNvPr id="3" name="TextBox 2">
            <a:extLst>
              <a:ext uri="{FF2B5EF4-FFF2-40B4-BE49-F238E27FC236}">
                <a16:creationId xmlns:a16="http://schemas.microsoft.com/office/drawing/2014/main" id="{138DC82D-DB35-0042-8F6A-8EF560B6EF87}"/>
              </a:ext>
            </a:extLst>
          </p:cNvPr>
          <p:cNvSpPr txBox="1"/>
          <p:nvPr/>
        </p:nvSpPr>
        <p:spPr>
          <a:xfrm>
            <a:off x="179294" y="986118"/>
            <a:ext cx="11815482" cy="4154984"/>
          </a:xfrm>
          <a:prstGeom prst="rect">
            <a:avLst/>
          </a:prstGeom>
          <a:noFill/>
        </p:spPr>
        <p:txBody>
          <a:bodyPr wrap="square" rtlCol="0">
            <a:spAutoFit/>
          </a:bodyPr>
          <a:lstStyle/>
          <a:p>
            <a:r>
              <a:rPr lang="en-US" sz="1200" b="1" dirty="0">
                <a:hlinkClick r:id="rId2"/>
              </a:rPr>
              <a:t>https://pypi.org/project/ephem/</a:t>
            </a:r>
            <a:r>
              <a:rPr lang="en-US" sz="1200" b="1" dirty="0"/>
              <a:t> =&gt; </a:t>
            </a:r>
            <a:r>
              <a:rPr lang="en-US" sz="1200" dirty="0" err="1"/>
              <a:t>PyEphem</a:t>
            </a:r>
            <a:r>
              <a:rPr lang="en-US" sz="1200" dirty="0"/>
              <a:t> provides an </a:t>
            </a:r>
            <a:r>
              <a:rPr lang="en-US" sz="1200" dirty="0" err="1"/>
              <a:t>ephem</a:t>
            </a:r>
            <a:r>
              <a:rPr lang="en-US" sz="1200" dirty="0"/>
              <a:t> Python package for performing high-precision astronomy computations. The underlying numeric routines are coded in C and are the same ones that drive the popular </a:t>
            </a:r>
            <a:r>
              <a:rPr lang="en-US" sz="1200" dirty="0" err="1"/>
              <a:t>XEphem</a:t>
            </a:r>
            <a:r>
              <a:rPr lang="en-US" sz="1200" dirty="0"/>
              <a:t> astronomy application, whose author, Elwood Charles Downey, generously gave permission for their use in </a:t>
            </a:r>
            <a:r>
              <a:rPr lang="en-US" sz="1200" dirty="0" err="1"/>
              <a:t>PyEphem</a:t>
            </a:r>
            <a:r>
              <a:rPr lang="en-US" sz="1200" dirty="0"/>
              <a:t>.</a:t>
            </a:r>
          </a:p>
          <a:p>
            <a:endParaRPr lang="en-US" sz="1200" dirty="0"/>
          </a:p>
          <a:p>
            <a:r>
              <a:rPr lang="en-US" sz="1200" b="1" dirty="0">
                <a:hlinkClick r:id="rId3"/>
              </a:rPr>
              <a:t>https://federicostra.github.io/tletools/</a:t>
            </a:r>
            <a:r>
              <a:rPr lang="en-US" sz="1200" b="1" dirty="0"/>
              <a:t> =&gt; </a:t>
            </a:r>
            <a:r>
              <a:rPr lang="en-US" sz="1200" dirty="0"/>
              <a:t>TLE Parser</a:t>
            </a:r>
          </a:p>
          <a:p>
            <a:endParaRPr lang="en-US" sz="1200" dirty="0"/>
          </a:p>
          <a:p>
            <a:r>
              <a:rPr lang="en-US" sz="1200" dirty="0">
                <a:hlinkClick r:id="rId4"/>
              </a:rPr>
              <a:t>https://gdal.org/programs/ogr2ogr.html</a:t>
            </a:r>
            <a:r>
              <a:rPr lang="en-US" sz="1200" dirty="0"/>
              <a:t> =&gt; Part of a GDAL package. GDAL is a translator library for raster and vector geospatial data formats that is released under an X/MIT style Open Source </a:t>
            </a:r>
            <a:r>
              <a:rPr lang="en-US" sz="1200" dirty="0">
                <a:hlinkClick r:id="rId5"/>
              </a:rPr>
              <a:t>License</a:t>
            </a:r>
            <a:r>
              <a:rPr lang="en-US" sz="1200" dirty="0"/>
              <a:t> by the </a:t>
            </a:r>
            <a:r>
              <a:rPr lang="en-US" sz="1200" dirty="0">
                <a:hlinkClick r:id="rId6"/>
              </a:rPr>
              <a:t>Open Source Geospatial Foundation</a:t>
            </a:r>
            <a:r>
              <a:rPr lang="en-US" sz="1200" dirty="0"/>
              <a:t>. As a library, it presents a single raster abstract data model and single vector abstract data model to the calling application for all supported formats. It also comes with a variety of useful command line utilities for data translation and processing.</a:t>
            </a:r>
          </a:p>
          <a:p>
            <a:endParaRPr lang="en-US" sz="1200" dirty="0"/>
          </a:p>
          <a:p>
            <a:r>
              <a:rPr lang="en-US" sz="1200" b="1" dirty="0">
                <a:hlinkClick r:id="rId7"/>
              </a:rPr>
              <a:t>https://pypi.org/project/PyGeodesy/</a:t>
            </a:r>
            <a:r>
              <a:rPr lang="en-US" sz="1200" b="1" dirty="0"/>
              <a:t> =&gt; </a:t>
            </a:r>
            <a:r>
              <a:rPr lang="en-US" sz="1200" dirty="0"/>
              <a:t>A pure Python implementation of geodesy tools for various ellipsoidal and spherical earth models using precision trigonometric, vector-based, elliptic and approximate methods for geodetic (</a:t>
            </a:r>
            <a:r>
              <a:rPr lang="en-US" sz="1200" dirty="0" err="1"/>
              <a:t>lat</a:t>
            </a:r>
            <a:r>
              <a:rPr lang="en-US" sz="1200" dirty="0"/>
              <a:t>-/longitude) and geocentric (ECEF cartesian) coordinates.</a:t>
            </a:r>
          </a:p>
          <a:p>
            <a:endParaRPr lang="en-US" sz="1200" dirty="0"/>
          </a:p>
          <a:p>
            <a:r>
              <a:rPr lang="en-US" sz="1200" b="1" dirty="0">
                <a:hlinkClick r:id="rId8"/>
              </a:rPr>
              <a:t>https://pypi.org/project/sgp4/</a:t>
            </a:r>
            <a:r>
              <a:rPr lang="en-US" sz="1200" b="1" dirty="0"/>
              <a:t> =&gt; </a:t>
            </a:r>
            <a:r>
              <a:rPr lang="en-US" sz="1200" dirty="0"/>
              <a:t>This Python package computes the position and velocity of an earth-orbiting satellite, given the satellite’s TLE orbital elements from a source like </a:t>
            </a:r>
            <a:r>
              <a:rPr lang="en-US" sz="1200" dirty="0" err="1"/>
              <a:t>Celestrak</a:t>
            </a:r>
            <a:r>
              <a:rPr lang="en-US" sz="1200" dirty="0"/>
              <a:t>. It implements the most recent version of SGP4, and is regularly run against the SGP4 test suite to make sure that its satellite position predictions agree to within 0.1 mm with the predictions of the standard distribution of the algorithm. This error is far less than the 1–3 km/day by which satellites themselves deviate from the ideal orbits described in TLE files.</a:t>
            </a:r>
          </a:p>
          <a:p>
            <a:endParaRPr lang="en-US" sz="1200" dirty="0"/>
          </a:p>
          <a:p>
            <a:r>
              <a:rPr lang="en-US" sz="1200" dirty="0">
                <a:hlinkClick r:id="rId9"/>
              </a:rPr>
              <a:t>https://rhodesmill.org/skyfield/</a:t>
            </a:r>
            <a:r>
              <a:rPr lang="en-US" sz="1200" dirty="0"/>
              <a:t> =&gt; </a:t>
            </a:r>
            <a:r>
              <a:rPr lang="en-US" sz="1200" dirty="0" err="1"/>
              <a:t>Skyfield</a:t>
            </a:r>
            <a:r>
              <a:rPr lang="en-US" sz="1200" dirty="0"/>
              <a:t> computes positions for the stars, planets, and satellites in orbit around the Earth. Its results should agree with the positions generated by the United States Naval Observatory and their </a:t>
            </a:r>
            <a:r>
              <a:rPr lang="en-US" sz="1200" i="1" dirty="0"/>
              <a:t>Astronomical Almanac</a:t>
            </a:r>
            <a:r>
              <a:rPr lang="en-US" sz="1200" dirty="0"/>
              <a:t> to within 0.0005 arcseconds (half a “mas” or milliarcsecond).</a:t>
            </a:r>
          </a:p>
          <a:p>
            <a:endParaRPr lang="en-US" sz="1200" dirty="0"/>
          </a:p>
          <a:p>
            <a:r>
              <a:rPr lang="en-US" sz="1200" dirty="0">
                <a:hlinkClick r:id="rId10"/>
              </a:rPr>
              <a:t>https://afdata.s3.us-gov-west-1.amazonaws.com/index.html#Scenario_Data/AIS/</a:t>
            </a:r>
            <a:r>
              <a:rPr lang="en-US" sz="1200" dirty="0"/>
              <a:t> =&gt; Very nice Visual tool. The ”</a:t>
            </a:r>
            <a:r>
              <a:rPr lang="en-US" sz="1200" dirty="0" err="1"/>
              <a:t>Trifacta</a:t>
            </a:r>
            <a:r>
              <a:rPr lang="en-US" sz="1200" dirty="0"/>
              <a:t>” equivalent for AIS Data.</a:t>
            </a:r>
          </a:p>
          <a:p>
            <a:endParaRPr lang="en-US" sz="1200" dirty="0"/>
          </a:p>
          <a:p>
            <a:endParaRPr lang="en-US" sz="1200" dirty="0"/>
          </a:p>
        </p:txBody>
      </p:sp>
    </p:spTree>
    <p:extLst>
      <p:ext uri="{BB962C8B-B14F-4D97-AF65-F5344CB8AC3E}">
        <p14:creationId xmlns:p14="http://schemas.microsoft.com/office/powerpoint/2010/main" val="173015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C91D6F-9454-F541-8EF4-0C9A321EDDED}"/>
              </a:ext>
            </a:extLst>
          </p:cNvPr>
          <p:cNvPicPr>
            <a:picLocks noChangeAspect="1"/>
          </p:cNvPicPr>
          <p:nvPr/>
        </p:nvPicPr>
        <p:blipFill>
          <a:blip r:embed="rId3"/>
          <a:stretch>
            <a:fillRect/>
          </a:stretch>
        </p:blipFill>
        <p:spPr>
          <a:xfrm>
            <a:off x="80208" y="1239253"/>
            <a:ext cx="1362966" cy="3429000"/>
          </a:xfrm>
          <a:prstGeom prst="rect">
            <a:avLst/>
          </a:prstGeom>
        </p:spPr>
      </p:pic>
      <p:pic>
        <p:nvPicPr>
          <p:cNvPr id="3" name="Picture 2">
            <a:extLst>
              <a:ext uri="{FF2B5EF4-FFF2-40B4-BE49-F238E27FC236}">
                <a16:creationId xmlns:a16="http://schemas.microsoft.com/office/drawing/2014/main" id="{408D75BA-0057-F945-B15E-18E22BE0F77B}"/>
              </a:ext>
            </a:extLst>
          </p:cNvPr>
          <p:cNvPicPr>
            <a:picLocks noChangeAspect="1"/>
          </p:cNvPicPr>
          <p:nvPr/>
        </p:nvPicPr>
        <p:blipFill>
          <a:blip r:embed="rId4"/>
          <a:stretch>
            <a:fillRect/>
          </a:stretch>
        </p:blipFill>
        <p:spPr>
          <a:xfrm>
            <a:off x="6515596" y="1239253"/>
            <a:ext cx="943716" cy="5305926"/>
          </a:xfrm>
          <a:prstGeom prst="rect">
            <a:avLst/>
          </a:prstGeom>
        </p:spPr>
      </p:pic>
      <p:sp>
        <p:nvSpPr>
          <p:cNvPr id="4" name="Right Brace 3">
            <a:extLst>
              <a:ext uri="{FF2B5EF4-FFF2-40B4-BE49-F238E27FC236}">
                <a16:creationId xmlns:a16="http://schemas.microsoft.com/office/drawing/2014/main" id="{D9280E11-4A41-794F-9218-88A209B29E16}"/>
              </a:ext>
            </a:extLst>
          </p:cNvPr>
          <p:cNvSpPr/>
          <p:nvPr/>
        </p:nvSpPr>
        <p:spPr>
          <a:xfrm>
            <a:off x="1491913" y="1503947"/>
            <a:ext cx="192506" cy="1888958"/>
          </a:xfrm>
          <a:prstGeom prst="rightBrace">
            <a:avLst>
              <a:gd name="adj1" fmla="val 8333"/>
              <a:gd name="adj2" fmla="val 1656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C82D3010-8B6B-3041-8797-07035587A90D}"/>
              </a:ext>
            </a:extLst>
          </p:cNvPr>
          <p:cNvSpPr/>
          <p:nvPr/>
        </p:nvSpPr>
        <p:spPr>
          <a:xfrm>
            <a:off x="1491913" y="3437021"/>
            <a:ext cx="192506" cy="1231232"/>
          </a:xfrm>
          <a:prstGeom prst="rightBrace">
            <a:avLst>
              <a:gd name="adj1" fmla="val 8333"/>
              <a:gd name="adj2" fmla="val 2605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ight Brace 5">
            <a:extLst>
              <a:ext uri="{FF2B5EF4-FFF2-40B4-BE49-F238E27FC236}">
                <a16:creationId xmlns:a16="http://schemas.microsoft.com/office/drawing/2014/main" id="{08602DB1-8779-344E-A4AD-50AA7425A882}"/>
              </a:ext>
            </a:extLst>
          </p:cNvPr>
          <p:cNvSpPr/>
          <p:nvPr/>
        </p:nvSpPr>
        <p:spPr>
          <a:xfrm>
            <a:off x="7595385" y="1548063"/>
            <a:ext cx="192506" cy="4942974"/>
          </a:xfrm>
          <a:prstGeom prst="rightBrace">
            <a:avLst>
              <a:gd name="adj1" fmla="val 8333"/>
              <a:gd name="adj2" fmla="val 1312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9450387A-68E7-5D47-85BB-8AE0C6AD1080}"/>
              </a:ext>
            </a:extLst>
          </p:cNvPr>
          <p:cNvSpPr txBox="1"/>
          <p:nvPr/>
        </p:nvSpPr>
        <p:spPr>
          <a:xfrm>
            <a:off x="1836223" y="1614054"/>
            <a:ext cx="543739" cy="369332"/>
          </a:xfrm>
          <a:prstGeom prst="rect">
            <a:avLst/>
          </a:prstGeom>
          <a:noFill/>
        </p:spPr>
        <p:txBody>
          <a:bodyPr wrap="none" rtlCol="0">
            <a:spAutoFit/>
          </a:bodyPr>
          <a:lstStyle/>
          <a:p>
            <a:r>
              <a:rPr lang="en-US" dirty="0"/>
              <a:t>CSV</a:t>
            </a:r>
          </a:p>
        </p:txBody>
      </p:sp>
      <p:sp>
        <p:nvSpPr>
          <p:cNvPr id="8" name="TextBox 7">
            <a:extLst>
              <a:ext uri="{FF2B5EF4-FFF2-40B4-BE49-F238E27FC236}">
                <a16:creationId xmlns:a16="http://schemas.microsoft.com/office/drawing/2014/main" id="{0ACD59FA-DDB7-D340-94FE-3E1E3E51A474}"/>
              </a:ext>
            </a:extLst>
          </p:cNvPr>
          <p:cNvSpPr txBox="1"/>
          <p:nvPr/>
        </p:nvSpPr>
        <p:spPr>
          <a:xfrm>
            <a:off x="1782949" y="3540932"/>
            <a:ext cx="1293944" cy="369332"/>
          </a:xfrm>
          <a:prstGeom prst="rect">
            <a:avLst/>
          </a:prstGeom>
          <a:noFill/>
        </p:spPr>
        <p:txBody>
          <a:bodyPr wrap="none" rtlCol="0">
            <a:spAutoFit/>
          </a:bodyPr>
          <a:lstStyle/>
          <a:p>
            <a:r>
              <a:rPr lang="en-US" dirty="0"/>
              <a:t>BGD =&gt; CSV</a:t>
            </a:r>
          </a:p>
        </p:txBody>
      </p:sp>
      <p:sp>
        <p:nvSpPr>
          <p:cNvPr id="9" name="TextBox 8">
            <a:extLst>
              <a:ext uri="{FF2B5EF4-FFF2-40B4-BE49-F238E27FC236}">
                <a16:creationId xmlns:a16="http://schemas.microsoft.com/office/drawing/2014/main" id="{F163EF11-8D3A-5946-BEA5-3AB66D19E750}"/>
              </a:ext>
            </a:extLst>
          </p:cNvPr>
          <p:cNvSpPr txBox="1"/>
          <p:nvPr/>
        </p:nvSpPr>
        <p:spPr>
          <a:xfrm>
            <a:off x="7923964" y="2065234"/>
            <a:ext cx="1202573" cy="369332"/>
          </a:xfrm>
          <a:prstGeom prst="rect">
            <a:avLst/>
          </a:prstGeom>
          <a:noFill/>
        </p:spPr>
        <p:txBody>
          <a:bodyPr wrap="none" rtlCol="0">
            <a:spAutoFit/>
          </a:bodyPr>
          <a:lstStyle/>
          <a:p>
            <a:r>
              <a:rPr lang="en-US" dirty="0"/>
              <a:t>TLE =&gt; CSV</a:t>
            </a:r>
          </a:p>
        </p:txBody>
      </p:sp>
      <p:pic>
        <p:nvPicPr>
          <p:cNvPr id="10" name="Picture 9">
            <a:extLst>
              <a:ext uri="{FF2B5EF4-FFF2-40B4-BE49-F238E27FC236}">
                <a16:creationId xmlns:a16="http://schemas.microsoft.com/office/drawing/2014/main" id="{6E2F0F13-E43E-EF47-B3D6-893FC3227A2C}"/>
              </a:ext>
            </a:extLst>
          </p:cNvPr>
          <p:cNvPicPr>
            <a:picLocks noChangeAspect="1"/>
          </p:cNvPicPr>
          <p:nvPr/>
        </p:nvPicPr>
        <p:blipFill>
          <a:blip r:embed="rId5"/>
          <a:stretch>
            <a:fillRect/>
          </a:stretch>
        </p:blipFill>
        <p:spPr>
          <a:xfrm>
            <a:off x="1782949" y="1983386"/>
            <a:ext cx="4295586" cy="1308841"/>
          </a:xfrm>
          <a:prstGeom prst="rect">
            <a:avLst/>
          </a:prstGeom>
        </p:spPr>
      </p:pic>
      <p:pic>
        <p:nvPicPr>
          <p:cNvPr id="11" name="Picture 10">
            <a:extLst>
              <a:ext uri="{FF2B5EF4-FFF2-40B4-BE49-F238E27FC236}">
                <a16:creationId xmlns:a16="http://schemas.microsoft.com/office/drawing/2014/main" id="{D263913F-C442-BE4B-BC60-95F63EA42727}"/>
              </a:ext>
            </a:extLst>
          </p:cNvPr>
          <p:cNvPicPr>
            <a:picLocks noChangeAspect="1"/>
          </p:cNvPicPr>
          <p:nvPr/>
        </p:nvPicPr>
        <p:blipFill>
          <a:blip r:embed="rId6"/>
          <a:stretch>
            <a:fillRect/>
          </a:stretch>
        </p:blipFill>
        <p:spPr>
          <a:xfrm>
            <a:off x="1836223" y="4076882"/>
            <a:ext cx="4451685" cy="2549119"/>
          </a:xfrm>
          <a:prstGeom prst="rect">
            <a:avLst/>
          </a:prstGeom>
        </p:spPr>
      </p:pic>
      <p:pic>
        <p:nvPicPr>
          <p:cNvPr id="12" name="Picture 11">
            <a:extLst>
              <a:ext uri="{FF2B5EF4-FFF2-40B4-BE49-F238E27FC236}">
                <a16:creationId xmlns:a16="http://schemas.microsoft.com/office/drawing/2014/main" id="{2DFEBFF6-AEFE-104D-A696-5389857E3D7A}"/>
              </a:ext>
            </a:extLst>
          </p:cNvPr>
          <p:cNvPicPr>
            <a:picLocks noChangeAspect="1"/>
          </p:cNvPicPr>
          <p:nvPr/>
        </p:nvPicPr>
        <p:blipFill>
          <a:blip r:embed="rId7"/>
          <a:stretch>
            <a:fillRect/>
          </a:stretch>
        </p:blipFill>
        <p:spPr>
          <a:xfrm>
            <a:off x="7896373" y="2419753"/>
            <a:ext cx="4115068" cy="2189376"/>
          </a:xfrm>
          <a:prstGeom prst="rect">
            <a:avLst/>
          </a:prstGeom>
        </p:spPr>
      </p:pic>
      <p:pic>
        <p:nvPicPr>
          <p:cNvPr id="14" name="Picture 13">
            <a:extLst>
              <a:ext uri="{FF2B5EF4-FFF2-40B4-BE49-F238E27FC236}">
                <a16:creationId xmlns:a16="http://schemas.microsoft.com/office/drawing/2014/main" id="{B05494AD-E34A-A44D-9C4D-6967CB6E6E94}"/>
              </a:ext>
            </a:extLst>
          </p:cNvPr>
          <p:cNvPicPr>
            <a:picLocks noChangeAspect="1"/>
          </p:cNvPicPr>
          <p:nvPr/>
        </p:nvPicPr>
        <p:blipFill>
          <a:blip r:embed="rId8"/>
          <a:stretch>
            <a:fillRect/>
          </a:stretch>
        </p:blipFill>
        <p:spPr>
          <a:xfrm>
            <a:off x="7900815" y="4831347"/>
            <a:ext cx="2997200" cy="660400"/>
          </a:xfrm>
          <a:prstGeom prst="rect">
            <a:avLst/>
          </a:prstGeom>
        </p:spPr>
      </p:pic>
      <p:sp>
        <p:nvSpPr>
          <p:cNvPr id="15" name="TextBox 14">
            <a:extLst>
              <a:ext uri="{FF2B5EF4-FFF2-40B4-BE49-F238E27FC236}">
                <a16:creationId xmlns:a16="http://schemas.microsoft.com/office/drawing/2014/main" id="{30515176-E750-D04A-9062-398759B41AAA}"/>
              </a:ext>
            </a:extLst>
          </p:cNvPr>
          <p:cNvSpPr txBox="1"/>
          <p:nvPr/>
        </p:nvSpPr>
        <p:spPr>
          <a:xfrm>
            <a:off x="80208" y="869921"/>
            <a:ext cx="2160784" cy="369332"/>
          </a:xfrm>
          <a:prstGeom prst="rect">
            <a:avLst/>
          </a:prstGeom>
          <a:noFill/>
        </p:spPr>
        <p:txBody>
          <a:bodyPr wrap="none" rtlCol="0">
            <a:spAutoFit/>
          </a:bodyPr>
          <a:lstStyle/>
          <a:p>
            <a:r>
              <a:rPr lang="en-US" dirty="0"/>
              <a:t>Vessels Data (~15GB)</a:t>
            </a:r>
          </a:p>
        </p:txBody>
      </p:sp>
      <p:sp>
        <p:nvSpPr>
          <p:cNvPr id="16" name="TextBox 15">
            <a:extLst>
              <a:ext uri="{FF2B5EF4-FFF2-40B4-BE49-F238E27FC236}">
                <a16:creationId xmlns:a16="http://schemas.microsoft.com/office/drawing/2014/main" id="{AA5746E9-9121-504E-8842-2D755BBC881C}"/>
              </a:ext>
            </a:extLst>
          </p:cNvPr>
          <p:cNvSpPr txBox="1"/>
          <p:nvPr/>
        </p:nvSpPr>
        <p:spPr>
          <a:xfrm>
            <a:off x="6441432" y="869921"/>
            <a:ext cx="2240485" cy="369332"/>
          </a:xfrm>
          <a:prstGeom prst="rect">
            <a:avLst/>
          </a:prstGeom>
          <a:noFill/>
        </p:spPr>
        <p:txBody>
          <a:bodyPr wrap="none" rtlCol="0">
            <a:spAutoFit/>
          </a:bodyPr>
          <a:lstStyle/>
          <a:p>
            <a:r>
              <a:rPr lang="en-US" dirty="0"/>
              <a:t>Satellite Data (~15GB)</a:t>
            </a:r>
          </a:p>
        </p:txBody>
      </p:sp>
      <p:sp>
        <p:nvSpPr>
          <p:cNvPr id="17" name="TextBox 16">
            <a:extLst>
              <a:ext uri="{FF2B5EF4-FFF2-40B4-BE49-F238E27FC236}">
                <a16:creationId xmlns:a16="http://schemas.microsoft.com/office/drawing/2014/main" id="{CC0FC84C-CF8B-9441-8096-D78F31F1AEA2}"/>
              </a:ext>
            </a:extLst>
          </p:cNvPr>
          <p:cNvSpPr txBox="1"/>
          <p:nvPr/>
        </p:nvSpPr>
        <p:spPr>
          <a:xfrm>
            <a:off x="0" y="0"/>
            <a:ext cx="12192000" cy="369332"/>
          </a:xfrm>
          <a:prstGeom prst="rect">
            <a:avLst/>
          </a:prstGeom>
          <a:noFill/>
        </p:spPr>
        <p:txBody>
          <a:bodyPr wrap="square" rtlCol="0">
            <a:spAutoFit/>
          </a:bodyPr>
          <a:lstStyle/>
          <a:p>
            <a:pPr algn="ctr"/>
            <a:r>
              <a:rPr lang="en-US" dirty="0"/>
              <a:t>Raw Data Provided in S3</a:t>
            </a:r>
          </a:p>
        </p:txBody>
      </p:sp>
    </p:spTree>
    <p:extLst>
      <p:ext uri="{BB962C8B-B14F-4D97-AF65-F5344CB8AC3E}">
        <p14:creationId xmlns:p14="http://schemas.microsoft.com/office/powerpoint/2010/main" val="1636325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8D2FDC-E7B8-874E-B47D-EB8C58180277}"/>
              </a:ext>
            </a:extLst>
          </p:cNvPr>
          <p:cNvPicPr>
            <a:picLocks noChangeAspect="1"/>
          </p:cNvPicPr>
          <p:nvPr/>
        </p:nvPicPr>
        <p:blipFill>
          <a:blip r:embed="rId2"/>
          <a:stretch>
            <a:fillRect/>
          </a:stretch>
        </p:blipFill>
        <p:spPr>
          <a:xfrm>
            <a:off x="321236" y="1600200"/>
            <a:ext cx="5435600" cy="2133600"/>
          </a:xfrm>
          <a:prstGeom prst="rect">
            <a:avLst/>
          </a:prstGeom>
        </p:spPr>
      </p:pic>
      <p:pic>
        <p:nvPicPr>
          <p:cNvPr id="3" name="Picture 2">
            <a:extLst>
              <a:ext uri="{FF2B5EF4-FFF2-40B4-BE49-F238E27FC236}">
                <a16:creationId xmlns:a16="http://schemas.microsoft.com/office/drawing/2014/main" id="{3A4B5560-ED34-DF44-B776-9D9D55D87FBE}"/>
              </a:ext>
            </a:extLst>
          </p:cNvPr>
          <p:cNvPicPr>
            <a:picLocks noChangeAspect="1"/>
          </p:cNvPicPr>
          <p:nvPr/>
        </p:nvPicPr>
        <p:blipFill>
          <a:blip r:embed="rId3"/>
          <a:stretch>
            <a:fillRect/>
          </a:stretch>
        </p:blipFill>
        <p:spPr>
          <a:xfrm>
            <a:off x="321236" y="4142441"/>
            <a:ext cx="10604500" cy="1917700"/>
          </a:xfrm>
          <a:prstGeom prst="rect">
            <a:avLst/>
          </a:prstGeom>
        </p:spPr>
      </p:pic>
      <p:sp>
        <p:nvSpPr>
          <p:cNvPr id="4" name="TextBox 3">
            <a:extLst>
              <a:ext uri="{FF2B5EF4-FFF2-40B4-BE49-F238E27FC236}">
                <a16:creationId xmlns:a16="http://schemas.microsoft.com/office/drawing/2014/main" id="{A62EB107-5B37-0845-97D5-506643A6B947}"/>
              </a:ext>
            </a:extLst>
          </p:cNvPr>
          <p:cNvSpPr txBox="1"/>
          <p:nvPr/>
        </p:nvSpPr>
        <p:spPr>
          <a:xfrm>
            <a:off x="0" y="0"/>
            <a:ext cx="12192000" cy="369332"/>
          </a:xfrm>
          <a:prstGeom prst="rect">
            <a:avLst/>
          </a:prstGeom>
          <a:noFill/>
        </p:spPr>
        <p:txBody>
          <a:bodyPr wrap="square" rtlCol="0">
            <a:spAutoFit/>
          </a:bodyPr>
          <a:lstStyle/>
          <a:p>
            <a:pPr algn="ctr"/>
            <a:r>
              <a:rPr lang="en-US" dirty="0"/>
              <a:t>Enrichment Data (Provided by Joe Head &amp; Blake Dumas)</a:t>
            </a:r>
          </a:p>
        </p:txBody>
      </p:sp>
    </p:spTree>
    <p:extLst>
      <p:ext uri="{BB962C8B-B14F-4D97-AF65-F5344CB8AC3E}">
        <p14:creationId xmlns:p14="http://schemas.microsoft.com/office/powerpoint/2010/main" val="159818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867CD2-5792-7341-B07C-3D777606BD46}"/>
              </a:ext>
            </a:extLst>
          </p:cNvPr>
          <p:cNvPicPr>
            <a:picLocks noChangeAspect="1"/>
          </p:cNvPicPr>
          <p:nvPr/>
        </p:nvPicPr>
        <p:blipFill>
          <a:blip r:embed="rId2"/>
          <a:stretch>
            <a:fillRect/>
          </a:stretch>
        </p:blipFill>
        <p:spPr>
          <a:xfrm>
            <a:off x="659418" y="3143315"/>
            <a:ext cx="1346200" cy="1384300"/>
          </a:xfrm>
          <a:prstGeom prst="rect">
            <a:avLst/>
          </a:prstGeom>
        </p:spPr>
      </p:pic>
      <p:sp>
        <p:nvSpPr>
          <p:cNvPr id="3" name="TextBox 2">
            <a:extLst>
              <a:ext uri="{FF2B5EF4-FFF2-40B4-BE49-F238E27FC236}">
                <a16:creationId xmlns:a16="http://schemas.microsoft.com/office/drawing/2014/main" id="{7985E881-F9FB-E647-AEE9-531ADF232EF2}"/>
              </a:ext>
            </a:extLst>
          </p:cNvPr>
          <p:cNvSpPr txBox="1"/>
          <p:nvPr/>
        </p:nvSpPr>
        <p:spPr>
          <a:xfrm>
            <a:off x="0" y="0"/>
            <a:ext cx="12192000" cy="369332"/>
          </a:xfrm>
          <a:prstGeom prst="rect">
            <a:avLst/>
          </a:prstGeom>
          <a:noFill/>
        </p:spPr>
        <p:txBody>
          <a:bodyPr wrap="square" rtlCol="0">
            <a:spAutoFit/>
          </a:bodyPr>
          <a:lstStyle/>
          <a:p>
            <a:pPr algn="ctr"/>
            <a:r>
              <a:rPr lang="en-US" dirty="0"/>
              <a:t>Data Layer – S3</a:t>
            </a:r>
          </a:p>
        </p:txBody>
      </p:sp>
      <p:pic>
        <p:nvPicPr>
          <p:cNvPr id="4" name="Picture 3">
            <a:extLst>
              <a:ext uri="{FF2B5EF4-FFF2-40B4-BE49-F238E27FC236}">
                <a16:creationId xmlns:a16="http://schemas.microsoft.com/office/drawing/2014/main" id="{FA41EEAC-CC93-3745-BFC3-1EEC48B0180B}"/>
              </a:ext>
            </a:extLst>
          </p:cNvPr>
          <p:cNvPicPr>
            <a:picLocks noChangeAspect="1"/>
          </p:cNvPicPr>
          <p:nvPr/>
        </p:nvPicPr>
        <p:blipFill>
          <a:blip r:embed="rId3"/>
          <a:stretch>
            <a:fillRect/>
          </a:stretch>
        </p:blipFill>
        <p:spPr>
          <a:xfrm>
            <a:off x="353178" y="697911"/>
            <a:ext cx="5245100" cy="1917700"/>
          </a:xfrm>
          <a:prstGeom prst="rect">
            <a:avLst/>
          </a:prstGeom>
        </p:spPr>
      </p:pic>
      <p:pic>
        <p:nvPicPr>
          <p:cNvPr id="5" name="Picture 4">
            <a:extLst>
              <a:ext uri="{FF2B5EF4-FFF2-40B4-BE49-F238E27FC236}">
                <a16:creationId xmlns:a16="http://schemas.microsoft.com/office/drawing/2014/main" id="{5C489832-A02E-A54F-AEBA-EBBDF4665B68}"/>
              </a:ext>
            </a:extLst>
          </p:cNvPr>
          <p:cNvPicPr>
            <a:picLocks noChangeAspect="1"/>
          </p:cNvPicPr>
          <p:nvPr/>
        </p:nvPicPr>
        <p:blipFill>
          <a:blip r:embed="rId4"/>
          <a:stretch>
            <a:fillRect/>
          </a:stretch>
        </p:blipFill>
        <p:spPr>
          <a:xfrm>
            <a:off x="2622550" y="3605745"/>
            <a:ext cx="1828800" cy="1739900"/>
          </a:xfrm>
          <a:prstGeom prst="rect">
            <a:avLst/>
          </a:prstGeom>
        </p:spPr>
      </p:pic>
      <p:pic>
        <p:nvPicPr>
          <p:cNvPr id="6" name="Picture 5">
            <a:extLst>
              <a:ext uri="{FF2B5EF4-FFF2-40B4-BE49-F238E27FC236}">
                <a16:creationId xmlns:a16="http://schemas.microsoft.com/office/drawing/2014/main" id="{0F2AFCB8-B11D-9B45-A19B-516529B63DF0}"/>
              </a:ext>
            </a:extLst>
          </p:cNvPr>
          <p:cNvPicPr>
            <a:picLocks noChangeAspect="1"/>
          </p:cNvPicPr>
          <p:nvPr/>
        </p:nvPicPr>
        <p:blipFill>
          <a:blip r:embed="rId5"/>
          <a:stretch>
            <a:fillRect/>
          </a:stretch>
        </p:blipFill>
        <p:spPr>
          <a:xfrm>
            <a:off x="5270500" y="5372046"/>
            <a:ext cx="1295400" cy="685800"/>
          </a:xfrm>
          <a:prstGeom prst="rect">
            <a:avLst/>
          </a:prstGeom>
        </p:spPr>
      </p:pic>
      <p:pic>
        <p:nvPicPr>
          <p:cNvPr id="7" name="Picture 6">
            <a:extLst>
              <a:ext uri="{FF2B5EF4-FFF2-40B4-BE49-F238E27FC236}">
                <a16:creationId xmlns:a16="http://schemas.microsoft.com/office/drawing/2014/main" id="{C1107803-8D0E-274E-82CF-A22535ED7291}"/>
              </a:ext>
            </a:extLst>
          </p:cNvPr>
          <p:cNvPicPr>
            <a:picLocks noChangeAspect="1"/>
          </p:cNvPicPr>
          <p:nvPr/>
        </p:nvPicPr>
        <p:blipFill>
          <a:blip r:embed="rId6"/>
          <a:stretch>
            <a:fillRect/>
          </a:stretch>
        </p:blipFill>
        <p:spPr>
          <a:xfrm>
            <a:off x="5340546" y="3451727"/>
            <a:ext cx="1651000" cy="1168400"/>
          </a:xfrm>
          <a:prstGeom prst="rect">
            <a:avLst/>
          </a:prstGeom>
        </p:spPr>
      </p:pic>
      <p:pic>
        <p:nvPicPr>
          <p:cNvPr id="8" name="Picture 7">
            <a:extLst>
              <a:ext uri="{FF2B5EF4-FFF2-40B4-BE49-F238E27FC236}">
                <a16:creationId xmlns:a16="http://schemas.microsoft.com/office/drawing/2014/main" id="{87FBBBD1-8C36-494C-98BF-39CC4C50B003}"/>
              </a:ext>
            </a:extLst>
          </p:cNvPr>
          <p:cNvPicPr>
            <a:picLocks noChangeAspect="1"/>
          </p:cNvPicPr>
          <p:nvPr/>
        </p:nvPicPr>
        <p:blipFill>
          <a:blip r:embed="rId7"/>
          <a:stretch>
            <a:fillRect/>
          </a:stretch>
        </p:blipFill>
        <p:spPr>
          <a:xfrm>
            <a:off x="8725882" y="486586"/>
            <a:ext cx="1866900" cy="1473200"/>
          </a:xfrm>
          <a:prstGeom prst="rect">
            <a:avLst/>
          </a:prstGeom>
        </p:spPr>
      </p:pic>
      <p:pic>
        <p:nvPicPr>
          <p:cNvPr id="9" name="Picture 8">
            <a:extLst>
              <a:ext uri="{FF2B5EF4-FFF2-40B4-BE49-F238E27FC236}">
                <a16:creationId xmlns:a16="http://schemas.microsoft.com/office/drawing/2014/main" id="{3AE4B48F-EA8A-4340-9E90-FA671F0EEABE}"/>
              </a:ext>
            </a:extLst>
          </p:cNvPr>
          <p:cNvPicPr>
            <a:picLocks noChangeAspect="1"/>
          </p:cNvPicPr>
          <p:nvPr/>
        </p:nvPicPr>
        <p:blipFill>
          <a:blip r:embed="rId8"/>
          <a:stretch>
            <a:fillRect/>
          </a:stretch>
        </p:blipFill>
        <p:spPr>
          <a:xfrm>
            <a:off x="8725882" y="2234145"/>
            <a:ext cx="2806700" cy="1371600"/>
          </a:xfrm>
          <a:prstGeom prst="rect">
            <a:avLst/>
          </a:prstGeom>
        </p:spPr>
      </p:pic>
      <p:sp>
        <p:nvSpPr>
          <p:cNvPr id="10" name="TextBox 9">
            <a:extLst>
              <a:ext uri="{FF2B5EF4-FFF2-40B4-BE49-F238E27FC236}">
                <a16:creationId xmlns:a16="http://schemas.microsoft.com/office/drawing/2014/main" id="{5ED1067E-FFF5-8546-93D3-15B980FDB8BF}"/>
              </a:ext>
            </a:extLst>
          </p:cNvPr>
          <p:cNvSpPr txBox="1"/>
          <p:nvPr/>
        </p:nvSpPr>
        <p:spPr>
          <a:xfrm>
            <a:off x="7164450" y="6509654"/>
            <a:ext cx="4989764" cy="276999"/>
          </a:xfrm>
          <a:prstGeom prst="rect">
            <a:avLst/>
          </a:prstGeom>
          <a:noFill/>
        </p:spPr>
        <p:txBody>
          <a:bodyPr wrap="none" rtlCol="0">
            <a:spAutoFit/>
          </a:bodyPr>
          <a:lstStyle/>
          <a:p>
            <a:r>
              <a:rPr lang="en-US" sz="1200" dirty="0"/>
              <a:t>https://</a:t>
            </a:r>
            <a:r>
              <a:rPr lang="en-US" sz="1200" dirty="0" err="1"/>
              <a:t>docs.aws.amazon.com</a:t>
            </a:r>
            <a:r>
              <a:rPr lang="en-US" sz="1200" dirty="0"/>
              <a:t>/AmazonS3/latest/dev/bucket-</a:t>
            </a:r>
            <a:r>
              <a:rPr lang="en-US" sz="1200" dirty="0" err="1"/>
              <a:t>encryption.html</a:t>
            </a:r>
            <a:endParaRPr lang="en-US" sz="1200" dirty="0"/>
          </a:p>
        </p:txBody>
      </p:sp>
      <p:cxnSp>
        <p:nvCxnSpPr>
          <p:cNvPr id="12" name="Straight Arrow Connector 11">
            <a:extLst>
              <a:ext uri="{FF2B5EF4-FFF2-40B4-BE49-F238E27FC236}">
                <a16:creationId xmlns:a16="http://schemas.microsoft.com/office/drawing/2014/main" id="{DF165B7C-FF4A-334D-9415-A531329F5D86}"/>
              </a:ext>
            </a:extLst>
          </p:cNvPr>
          <p:cNvCxnSpPr>
            <a:cxnSpLocks/>
            <a:stCxn id="2" idx="3"/>
            <a:endCxn id="5" idx="1"/>
          </p:cNvCxnSpPr>
          <p:nvPr/>
        </p:nvCxnSpPr>
        <p:spPr>
          <a:xfrm>
            <a:off x="2005618" y="3835465"/>
            <a:ext cx="616932" cy="6402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207B631-97C5-1249-A75F-44BF82E9E6BE}"/>
              </a:ext>
            </a:extLst>
          </p:cNvPr>
          <p:cNvCxnSpPr>
            <a:cxnSpLocks/>
            <a:stCxn id="5" idx="3"/>
            <a:endCxn id="7" idx="1"/>
          </p:cNvCxnSpPr>
          <p:nvPr/>
        </p:nvCxnSpPr>
        <p:spPr>
          <a:xfrm flipV="1">
            <a:off x="4451350" y="4035927"/>
            <a:ext cx="889196" cy="439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CCCA9BC-C807-4E4E-B149-06F22365CEC9}"/>
              </a:ext>
            </a:extLst>
          </p:cNvPr>
          <p:cNvCxnSpPr>
            <a:cxnSpLocks/>
            <a:stCxn id="5" idx="3"/>
            <a:endCxn id="6" idx="1"/>
          </p:cNvCxnSpPr>
          <p:nvPr/>
        </p:nvCxnSpPr>
        <p:spPr>
          <a:xfrm>
            <a:off x="4451350" y="4475695"/>
            <a:ext cx="819150" cy="1239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D5CEFCA-EAB3-154E-9D64-12D7BF41868B}"/>
              </a:ext>
            </a:extLst>
          </p:cNvPr>
          <p:cNvCxnSpPr>
            <a:cxnSpLocks/>
            <a:stCxn id="4" idx="2"/>
            <a:endCxn id="2" idx="0"/>
          </p:cNvCxnSpPr>
          <p:nvPr/>
        </p:nvCxnSpPr>
        <p:spPr>
          <a:xfrm flipH="1">
            <a:off x="1332518" y="2615611"/>
            <a:ext cx="1643210" cy="527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972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6184D4-07B9-BE46-BF9E-3586DE84F5C9}"/>
              </a:ext>
            </a:extLst>
          </p:cNvPr>
          <p:cNvPicPr>
            <a:picLocks noChangeAspect="1"/>
          </p:cNvPicPr>
          <p:nvPr/>
        </p:nvPicPr>
        <p:blipFill>
          <a:blip r:embed="rId2"/>
          <a:stretch>
            <a:fillRect/>
          </a:stretch>
        </p:blipFill>
        <p:spPr>
          <a:xfrm>
            <a:off x="1263679" y="1978477"/>
            <a:ext cx="4737100" cy="3276600"/>
          </a:xfrm>
          <a:prstGeom prst="rect">
            <a:avLst/>
          </a:prstGeom>
        </p:spPr>
      </p:pic>
      <p:pic>
        <p:nvPicPr>
          <p:cNvPr id="5" name="Picture 4">
            <a:extLst>
              <a:ext uri="{FF2B5EF4-FFF2-40B4-BE49-F238E27FC236}">
                <a16:creationId xmlns:a16="http://schemas.microsoft.com/office/drawing/2014/main" id="{D3EF0C58-F808-5247-AFEC-D64EB3CD9DE8}"/>
              </a:ext>
            </a:extLst>
          </p:cNvPr>
          <p:cNvPicPr>
            <a:picLocks noChangeAspect="1"/>
          </p:cNvPicPr>
          <p:nvPr/>
        </p:nvPicPr>
        <p:blipFill>
          <a:blip r:embed="rId3"/>
          <a:stretch>
            <a:fillRect/>
          </a:stretch>
        </p:blipFill>
        <p:spPr>
          <a:xfrm>
            <a:off x="6343131" y="1964482"/>
            <a:ext cx="4432300" cy="3619500"/>
          </a:xfrm>
          <a:prstGeom prst="rect">
            <a:avLst/>
          </a:prstGeom>
        </p:spPr>
      </p:pic>
      <p:sp>
        <p:nvSpPr>
          <p:cNvPr id="6" name="TextBox 5">
            <a:extLst>
              <a:ext uri="{FF2B5EF4-FFF2-40B4-BE49-F238E27FC236}">
                <a16:creationId xmlns:a16="http://schemas.microsoft.com/office/drawing/2014/main" id="{4BBE3277-6CEF-AA46-945C-F350DC1F708F}"/>
              </a:ext>
            </a:extLst>
          </p:cNvPr>
          <p:cNvSpPr txBox="1"/>
          <p:nvPr/>
        </p:nvSpPr>
        <p:spPr>
          <a:xfrm>
            <a:off x="0" y="0"/>
            <a:ext cx="12192000" cy="369332"/>
          </a:xfrm>
          <a:prstGeom prst="rect">
            <a:avLst/>
          </a:prstGeom>
          <a:noFill/>
        </p:spPr>
        <p:txBody>
          <a:bodyPr wrap="square" rtlCol="0">
            <a:spAutoFit/>
          </a:bodyPr>
          <a:lstStyle/>
          <a:p>
            <a:pPr algn="ctr"/>
            <a:r>
              <a:rPr lang="en-US" dirty="0"/>
              <a:t>Data Layer - Relational Data Structure for Analytics?</a:t>
            </a:r>
          </a:p>
        </p:txBody>
      </p:sp>
    </p:spTree>
    <p:extLst>
      <p:ext uri="{BB962C8B-B14F-4D97-AF65-F5344CB8AC3E}">
        <p14:creationId xmlns:p14="http://schemas.microsoft.com/office/powerpoint/2010/main" val="2575968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6E238D-6549-8C48-B141-8C2129A143F7}"/>
              </a:ext>
            </a:extLst>
          </p:cNvPr>
          <p:cNvSpPr txBox="1"/>
          <p:nvPr/>
        </p:nvSpPr>
        <p:spPr>
          <a:xfrm>
            <a:off x="0" y="8965"/>
            <a:ext cx="12192000" cy="369332"/>
          </a:xfrm>
          <a:prstGeom prst="rect">
            <a:avLst/>
          </a:prstGeom>
          <a:noFill/>
        </p:spPr>
        <p:txBody>
          <a:bodyPr wrap="square" rtlCol="0">
            <a:spAutoFit/>
          </a:bodyPr>
          <a:lstStyle/>
          <a:p>
            <a:pPr algn="ctr"/>
            <a:r>
              <a:rPr lang="en-US" dirty="0"/>
              <a:t>Potential ”Holes”</a:t>
            </a:r>
          </a:p>
        </p:txBody>
      </p:sp>
      <p:sp>
        <p:nvSpPr>
          <p:cNvPr id="3" name="TextBox 2">
            <a:extLst>
              <a:ext uri="{FF2B5EF4-FFF2-40B4-BE49-F238E27FC236}">
                <a16:creationId xmlns:a16="http://schemas.microsoft.com/office/drawing/2014/main" id="{E15B3729-49BF-5A4A-8870-3C1F5F1EC304}"/>
              </a:ext>
            </a:extLst>
          </p:cNvPr>
          <p:cNvSpPr txBox="1"/>
          <p:nvPr/>
        </p:nvSpPr>
        <p:spPr>
          <a:xfrm>
            <a:off x="242047" y="779929"/>
            <a:ext cx="11707906" cy="1600438"/>
          </a:xfrm>
          <a:prstGeom prst="rect">
            <a:avLst/>
          </a:prstGeom>
          <a:noFill/>
        </p:spPr>
        <p:txBody>
          <a:bodyPr wrap="square" rtlCol="0">
            <a:spAutoFit/>
          </a:bodyPr>
          <a:lstStyle/>
          <a:p>
            <a:pPr marL="342900" indent="-342900">
              <a:buFont typeface="+mj-lt"/>
              <a:buAutoNum type="arabicPeriod"/>
            </a:pPr>
            <a:r>
              <a:rPr lang="en-US" sz="1400" b="1" dirty="0">
                <a:solidFill>
                  <a:schemeClr val="bg1">
                    <a:lumMod val="65000"/>
                  </a:schemeClr>
                </a:solidFill>
              </a:rPr>
              <a:t>Gap in TLE Data </a:t>
            </a:r>
            <a:r>
              <a:rPr lang="en-US" sz="1400" dirty="0">
                <a:solidFill>
                  <a:schemeClr val="bg1">
                    <a:lumMod val="65000"/>
                  </a:schemeClr>
                </a:solidFill>
              </a:rPr>
              <a:t>– Example: “</a:t>
            </a:r>
            <a:r>
              <a:rPr lang="en-US" sz="1400" dirty="0" err="1">
                <a:solidFill>
                  <a:schemeClr val="bg1">
                    <a:lumMod val="65000"/>
                  </a:schemeClr>
                </a:solidFill>
              </a:rPr>
              <a:t>ValueError</a:t>
            </a:r>
            <a:r>
              <a:rPr lang="en-US" sz="1400" dirty="0">
                <a:solidFill>
                  <a:schemeClr val="bg1">
                    <a:lumMod val="65000"/>
                  </a:schemeClr>
                </a:solidFill>
              </a:rPr>
              <a:t>: TLE elements are valid for a few weeks around their epoch, but you are asking about a date 1445 days from the epoch”?</a:t>
            </a:r>
          </a:p>
          <a:p>
            <a:pPr marL="342900" indent="-342900">
              <a:buFont typeface="+mj-lt"/>
              <a:buAutoNum type="arabicPeriod"/>
            </a:pPr>
            <a:r>
              <a:rPr lang="en-US" sz="1400" b="1" dirty="0"/>
              <a:t>Wrong TLE Format </a:t>
            </a:r>
            <a:r>
              <a:rPr lang="en-US" sz="1400" dirty="0"/>
              <a:t>– Example: “</a:t>
            </a:r>
            <a:r>
              <a:rPr lang="en-US" sz="1400" dirty="0" err="1"/>
              <a:t>ValueError</a:t>
            </a:r>
            <a:r>
              <a:rPr lang="en-US" sz="1400" dirty="0"/>
              <a:t>: line does not conform to </a:t>
            </a:r>
            <a:r>
              <a:rPr lang="en-US" sz="1400" dirty="0" err="1"/>
              <a:t>tle</a:t>
            </a:r>
            <a:r>
              <a:rPr lang="en-US" sz="1400" dirty="0"/>
              <a:t> format”; filename=“tle2017.txt”; line: 67862 - 67863</a:t>
            </a:r>
          </a:p>
          <a:p>
            <a:pPr marL="800100" lvl="1" indent="-342900">
              <a:buFont typeface="+mj-lt"/>
              <a:buAutoNum type="arabicPeriod"/>
            </a:pPr>
            <a:r>
              <a:rPr lang="en-US" sz="1400" dirty="0"/>
              <a:t>line2 = "1 41857U 16068A   17001.92200105 -.00000043 +00000-0 +00000-0 0 0173"</a:t>
            </a:r>
          </a:p>
          <a:p>
            <a:pPr marL="800100" lvl="1" indent="-342900">
              <a:buFont typeface="+mj-lt"/>
              <a:buAutoNum type="arabicPeriod"/>
            </a:pPr>
            <a:r>
              <a:rPr lang="en-US" sz="1400" dirty="0"/>
              <a:t>line3 = "2 41857 098.5098 004.1411 0012813 111.3144 248.9419 14.3270115000730”</a:t>
            </a:r>
          </a:p>
          <a:p>
            <a:pPr marL="800100" lvl="1" indent="-342900">
              <a:buFont typeface="+mj-lt"/>
              <a:buAutoNum type="arabicPeriod"/>
            </a:pPr>
            <a:endParaRPr lang="en-US" sz="1400" dirty="0"/>
          </a:p>
          <a:p>
            <a:pPr marL="342900" indent="-342900">
              <a:buFont typeface="+mj-lt"/>
              <a:buAutoNum type="arabicPeriod"/>
            </a:pPr>
            <a:r>
              <a:rPr lang="en-US" sz="1400" dirty="0"/>
              <a:t>Other</a:t>
            </a:r>
          </a:p>
        </p:txBody>
      </p:sp>
      <p:pic>
        <p:nvPicPr>
          <p:cNvPr id="4" name="Picture 3">
            <a:extLst>
              <a:ext uri="{FF2B5EF4-FFF2-40B4-BE49-F238E27FC236}">
                <a16:creationId xmlns:a16="http://schemas.microsoft.com/office/drawing/2014/main" id="{0B29DF51-E63F-E94F-9A45-1307EC1D0DD9}"/>
              </a:ext>
            </a:extLst>
          </p:cNvPr>
          <p:cNvPicPr>
            <a:picLocks noChangeAspect="1"/>
          </p:cNvPicPr>
          <p:nvPr/>
        </p:nvPicPr>
        <p:blipFill>
          <a:blip r:embed="rId2"/>
          <a:stretch>
            <a:fillRect/>
          </a:stretch>
        </p:blipFill>
        <p:spPr>
          <a:xfrm>
            <a:off x="7531216" y="1580148"/>
            <a:ext cx="4495800" cy="2070100"/>
          </a:xfrm>
          <a:prstGeom prst="rect">
            <a:avLst/>
          </a:prstGeom>
        </p:spPr>
      </p:pic>
    </p:spTree>
    <p:extLst>
      <p:ext uri="{BB962C8B-B14F-4D97-AF65-F5344CB8AC3E}">
        <p14:creationId xmlns:p14="http://schemas.microsoft.com/office/powerpoint/2010/main" val="3732043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763432-6FAC-A141-B315-1F6B075EECFB}"/>
              </a:ext>
            </a:extLst>
          </p:cNvPr>
          <p:cNvSpPr txBox="1"/>
          <p:nvPr/>
        </p:nvSpPr>
        <p:spPr>
          <a:xfrm>
            <a:off x="2306753" y="881111"/>
            <a:ext cx="702115" cy="276999"/>
          </a:xfrm>
          <a:prstGeom prst="rect">
            <a:avLst/>
          </a:prstGeom>
          <a:noFill/>
        </p:spPr>
        <p:txBody>
          <a:bodyPr wrap="none" rtlCol="0">
            <a:spAutoFit/>
          </a:bodyPr>
          <a:lstStyle/>
          <a:p>
            <a:r>
              <a:rPr lang="en-US" sz="1200" b="1" dirty="0"/>
              <a:t>Satellite</a:t>
            </a:r>
          </a:p>
        </p:txBody>
      </p:sp>
      <p:sp>
        <p:nvSpPr>
          <p:cNvPr id="3" name="TextBox 2">
            <a:extLst>
              <a:ext uri="{FF2B5EF4-FFF2-40B4-BE49-F238E27FC236}">
                <a16:creationId xmlns:a16="http://schemas.microsoft.com/office/drawing/2014/main" id="{DCE002C4-B21A-8249-BC60-F8E25671724B}"/>
              </a:ext>
            </a:extLst>
          </p:cNvPr>
          <p:cNvSpPr txBox="1"/>
          <p:nvPr/>
        </p:nvSpPr>
        <p:spPr>
          <a:xfrm>
            <a:off x="4578567" y="765441"/>
            <a:ext cx="936282" cy="276999"/>
          </a:xfrm>
          <a:prstGeom prst="rect">
            <a:avLst/>
          </a:prstGeom>
          <a:noFill/>
        </p:spPr>
        <p:txBody>
          <a:bodyPr wrap="none" rtlCol="0">
            <a:spAutoFit/>
          </a:bodyPr>
          <a:lstStyle/>
          <a:p>
            <a:r>
              <a:rPr lang="en-US" sz="1200" b="1" dirty="0"/>
              <a:t>Time Frame</a:t>
            </a:r>
          </a:p>
        </p:txBody>
      </p:sp>
      <p:sp>
        <p:nvSpPr>
          <p:cNvPr id="4" name="TextBox 3">
            <a:extLst>
              <a:ext uri="{FF2B5EF4-FFF2-40B4-BE49-F238E27FC236}">
                <a16:creationId xmlns:a16="http://schemas.microsoft.com/office/drawing/2014/main" id="{E525968E-A65B-2547-8FE0-414ACAB34797}"/>
              </a:ext>
            </a:extLst>
          </p:cNvPr>
          <p:cNvSpPr txBox="1"/>
          <p:nvPr/>
        </p:nvSpPr>
        <p:spPr>
          <a:xfrm>
            <a:off x="2983078" y="877322"/>
            <a:ext cx="668773" cy="830997"/>
          </a:xfrm>
          <a:prstGeom prst="rect">
            <a:avLst/>
          </a:prstGeom>
          <a:noFill/>
          <a:ln>
            <a:solidFill>
              <a:schemeClr val="accent1"/>
            </a:solidFill>
          </a:ln>
        </p:spPr>
        <p:txBody>
          <a:bodyPr wrap="none" rtlCol="0">
            <a:spAutoFit/>
          </a:bodyPr>
          <a:lstStyle/>
          <a:p>
            <a:r>
              <a:rPr lang="en-US" sz="1200" dirty="0" err="1">
                <a:highlight>
                  <a:srgbClr val="FFFF00"/>
                </a:highlight>
              </a:rPr>
              <a:t>Xxxxxxx</a:t>
            </a:r>
            <a:endParaRPr lang="en-US" sz="1200" dirty="0">
              <a:highlight>
                <a:srgbClr val="FFFF00"/>
              </a:highlight>
            </a:endParaRPr>
          </a:p>
          <a:p>
            <a:r>
              <a:rPr lang="en-US" sz="1200" dirty="0" err="1"/>
              <a:t>Yyyyy</a:t>
            </a:r>
            <a:endParaRPr lang="en-US" sz="1200" dirty="0"/>
          </a:p>
          <a:p>
            <a:r>
              <a:rPr lang="en-US" sz="1200" dirty="0" err="1"/>
              <a:t>Zzzzz</a:t>
            </a:r>
            <a:endParaRPr lang="en-US" sz="1200" dirty="0"/>
          </a:p>
          <a:p>
            <a:r>
              <a:rPr lang="en-US" sz="1200" dirty="0"/>
              <a:t>….</a:t>
            </a:r>
          </a:p>
        </p:txBody>
      </p:sp>
      <p:sp>
        <p:nvSpPr>
          <p:cNvPr id="5" name="TextBox 4">
            <a:extLst>
              <a:ext uri="{FF2B5EF4-FFF2-40B4-BE49-F238E27FC236}">
                <a16:creationId xmlns:a16="http://schemas.microsoft.com/office/drawing/2014/main" id="{53C20DCE-87CF-8E43-9C30-9A568A3B90AF}"/>
              </a:ext>
            </a:extLst>
          </p:cNvPr>
          <p:cNvSpPr txBox="1"/>
          <p:nvPr/>
        </p:nvSpPr>
        <p:spPr>
          <a:xfrm>
            <a:off x="4711172" y="1118772"/>
            <a:ext cx="1244251" cy="276999"/>
          </a:xfrm>
          <a:prstGeom prst="rect">
            <a:avLst/>
          </a:prstGeom>
          <a:noFill/>
          <a:ln>
            <a:solidFill>
              <a:schemeClr val="accent1"/>
            </a:solidFill>
          </a:ln>
        </p:spPr>
        <p:txBody>
          <a:bodyPr wrap="none" rtlCol="0">
            <a:spAutoFit/>
          </a:bodyPr>
          <a:lstStyle/>
          <a:p>
            <a:r>
              <a:rPr lang="en-US" sz="1200" dirty="0"/>
              <a:t>2/23/2019 12:12</a:t>
            </a:r>
          </a:p>
        </p:txBody>
      </p:sp>
      <p:sp>
        <p:nvSpPr>
          <p:cNvPr id="6" name="TextBox 5">
            <a:extLst>
              <a:ext uri="{FF2B5EF4-FFF2-40B4-BE49-F238E27FC236}">
                <a16:creationId xmlns:a16="http://schemas.microsoft.com/office/drawing/2014/main" id="{847A908C-5ACB-944F-A0CE-E646CE11D7D3}"/>
              </a:ext>
            </a:extLst>
          </p:cNvPr>
          <p:cNvSpPr txBox="1"/>
          <p:nvPr/>
        </p:nvSpPr>
        <p:spPr>
          <a:xfrm>
            <a:off x="0" y="26895"/>
            <a:ext cx="12192000" cy="369332"/>
          </a:xfrm>
          <a:prstGeom prst="rect">
            <a:avLst/>
          </a:prstGeom>
          <a:noFill/>
        </p:spPr>
        <p:txBody>
          <a:bodyPr wrap="square" rtlCol="0">
            <a:spAutoFit/>
          </a:bodyPr>
          <a:lstStyle/>
          <a:p>
            <a:pPr algn="ctr"/>
            <a:r>
              <a:rPr lang="en-US" dirty="0"/>
              <a:t>Conceptual Graphical User Interface (GUI) for the “Hit”</a:t>
            </a:r>
          </a:p>
        </p:txBody>
      </p:sp>
      <p:pic>
        <p:nvPicPr>
          <p:cNvPr id="7" name="Picture 6">
            <a:extLst>
              <a:ext uri="{FF2B5EF4-FFF2-40B4-BE49-F238E27FC236}">
                <a16:creationId xmlns:a16="http://schemas.microsoft.com/office/drawing/2014/main" id="{35FF5DAF-177F-0849-9199-696DDC5E038B}"/>
              </a:ext>
            </a:extLst>
          </p:cNvPr>
          <p:cNvPicPr>
            <a:picLocks noChangeAspect="1"/>
          </p:cNvPicPr>
          <p:nvPr/>
        </p:nvPicPr>
        <p:blipFill>
          <a:blip r:embed="rId2"/>
          <a:stretch>
            <a:fillRect/>
          </a:stretch>
        </p:blipFill>
        <p:spPr>
          <a:xfrm>
            <a:off x="435517" y="3086200"/>
            <a:ext cx="5594685" cy="2956869"/>
          </a:xfrm>
          <a:prstGeom prst="rect">
            <a:avLst/>
          </a:prstGeom>
        </p:spPr>
      </p:pic>
      <p:pic>
        <p:nvPicPr>
          <p:cNvPr id="8" name="Picture 7">
            <a:extLst>
              <a:ext uri="{FF2B5EF4-FFF2-40B4-BE49-F238E27FC236}">
                <a16:creationId xmlns:a16="http://schemas.microsoft.com/office/drawing/2014/main" id="{8DCCEFFD-1757-A540-A9BB-01BF1307E1DB}"/>
              </a:ext>
            </a:extLst>
          </p:cNvPr>
          <p:cNvPicPr>
            <a:picLocks noChangeAspect="1"/>
          </p:cNvPicPr>
          <p:nvPr/>
        </p:nvPicPr>
        <p:blipFill>
          <a:blip r:embed="rId3"/>
          <a:stretch>
            <a:fillRect/>
          </a:stretch>
        </p:blipFill>
        <p:spPr>
          <a:xfrm>
            <a:off x="1204849" y="4443504"/>
            <a:ext cx="236234" cy="118117"/>
          </a:xfrm>
          <a:prstGeom prst="rect">
            <a:avLst/>
          </a:prstGeom>
        </p:spPr>
      </p:pic>
      <p:pic>
        <p:nvPicPr>
          <p:cNvPr id="9" name="Picture 8">
            <a:extLst>
              <a:ext uri="{FF2B5EF4-FFF2-40B4-BE49-F238E27FC236}">
                <a16:creationId xmlns:a16="http://schemas.microsoft.com/office/drawing/2014/main" id="{87021B7F-4032-E842-85D8-BF3D1683B30E}"/>
              </a:ext>
            </a:extLst>
          </p:cNvPr>
          <p:cNvPicPr>
            <a:picLocks noChangeAspect="1"/>
          </p:cNvPicPr>
          <p:nvPr/>
        </p:nvPicPr>
        <p:blipFill>
          <a:blip r:embed="rId4"/>
          <a:stretch>
            <a:fillRect/>
          </a:stretch>
        </p:blipFill>
        <p:spPr>
          <a:xfrm flipH="1">
            <a:off x="2201781" y="3844758"/>
            <a:ext cx="209943" cy="181572"/>
          </a:xfrm>
          <a:prstGeom prst="rect">
            <a:avLst/>
          </a:prstGeom>
        </p:spPr>
      </p:pic>
      <p:pic>
        <p:nvPicPr>
          <p:cNvPr id="10" name="Picture 9">
            <a:extLst>
              <a:ext uri="{FF2B5EF4-FFF2-40B4-BE49-F238E27FC236}">
                <a16:creationId xmlns:a16="http://schemas.microsoft.com/office/drawing/2014/main" id="{F1516508-3AEA-444F-90AC-57A65398C375}"/>
              </a:ext>
            </a:extLst>
          </p:cNvPr>
          <p:cNvPicPr>
            <a:picLocks noChangeAspect="1"/>
          </p:cNvPicPr>
          <p:nvPr/>
        </p:nvPicPr>
        <p:blipFill>
          <a:blip r:embed="rId5"/>
          <a:stretch>
            <a:fillRect/>
          </a:stretch>
        </p:blipFill>
        <p:spPr>
          <a:xfrm>
            <a:off x="901811" y="5561665"/>
            <a:ext cx="267415" cy="172526"/>
          </a:xfrm>
          <a:prstGeom prst="rect">
            <a:avLst/>
          </a:prstGeom>
        </p:spPr>
      </p:pic>
      <p:pic>
        <p:nvPicPr>
          <p:cNvPr id="11" name="Picture 10">
            <a:extLst>
              <a:ext uri="{FF2B5EF4-FFF2-40B4-BE49-F238E27FC236}">
                <a16:creationId xmlns:a16="http://schemas.microsoft.com/office/drawing/2014/main" id="{9D3D6EA2-AD83-4544-8650-ECDF70BB5B0B}"/>
              </a:ext>
            </a:extLst>
          </p:cNvPr>
          <p:cNvPicPr>
            <a:picLocks noChangeAspect="1"/>
          </p:cNvPicPr>
          <p:nvPr/>
        </p:nvPicPr>
        <p:blipFill>
          <a:blip r:embed="rId6"/>
          <a:stretch>
            <a:fillRect/>
          </a:stretch>
        </p:blipFill>
        <p:spPr>
          <a:xfrm>
            <a:off x="5514849" y="5609892"/>
            <a:ext cx="194456" cy="129637"/>
          </a:xfrm>
          <a:prstGeom prst="rect">
            <a:avLst/>
          </a:prstGeom>
        </p:spPr>
      </p:pic>
      <p:sp>
        <p:nvSpPr>
          <p:cNvPr id="12" name="Rectangle 11">
            <a:extLst>
              <a:ext uri="{FF2B5EF4-FFF2-40B4-BE49-F238E27FC236}">
                <a16:creationId xmlns:a16="http://schemas.microsoft.com/office/drawing/2014/main" id="{60D6634C-A82C-5646-A53A-189CCF456250}"/>
              </a:ext>
            </a:extLst>
          </p:cNvPr>
          <p:cNvSpPr/>
          <p:nvPr/>
        </p:nvSpPr>
        <p:spPr>
          <a:xfrm>
            <a:off x="435517" y="756682"/>
            <a:ext cx="5594685" cy="10316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3684B69-E4D8-4A4D-B7A7-9A6A0DEAB826}"/>
              </a:ext>
            </a:extLst>
          </p:cNvPr>
          <p:cNvSpPr/>
          <p:nvPr/>
        </p:nvSpPr>
        <p:spPr>
          <a:xfrm>
            <a:off x="435517" y="1898808"/>
            <a:ext cx="5594685" cy="1063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A5B68B2-D94B-3942-BB86-E0DFD1A0B347}"/>
              </a:ext>
            </a:extLst>
          </p:cNvPr>
          <p:cNvSpPr txBox="1"/>
          <p:nvPr/>
        </p:nvSpPr>
        <p:spPr>
          <a:xfrm>
            <a:off x="6652978" y="1118622"/>
            <a:ext cx="1871025" cy="307777"/>
          </a:xfrm>
          <a:prstGeom prst="rect">
            <a:avLst/>
          </a:prstGeom>
          <a:noFill/>
        </p:spPr>
        <p:txBody>
          <a:bodyPr wrap="none" rtlCol="0">
            <a:spAutoFit/>
          </a:bodyPr>
          <a:lstStyle/>
          <a:p>
            <a:r>
              <a:rPr lang="en-US" sz="1400" dirty="0"/>
              <a:t>&lt;User Input/Selection&gt;</a:t>
            </a:r>
          </a:p>
        </p:txBody>
      </p:sp>
      <p:cxnSp>
        <p:nvCxnSpPr>
          <p:cNvPr id="18" name="Straight Arrow Connector 17">
            <a:extLst>
              <a:ext uri="{FF2B5EF4-FFF2-40B4-BE49-F238E27FC236}">
                <a16:creationId xmlns:a16="http://schemas.microsoft.com/office/drawing/2014/main" id="{E751E595-86C2-FE44-9B9B-10059C8D175A}"/>
              </a:ext>
            </a:extLst>
          </p:cNvPr>
          <p:cNvCxnSpPr>
            <a:cxnSpLocks/>
            <a:stCxn id="14" idx="1"/>
          </p:cNvCxnSpPr>
          <p:nvPr/>
        </p:nvCxnSpPr>
        <p:spPr>
          <a:xfrm flipH="1">
            <a:off x="6161800" y="1272511"/>
            <a:ext cx="4911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6000081-943A-D648-B818-CC73FA028AE0}"/>
              </a:ext>
            </a:extLst>
          </p:cNvPr>
          <p:cNvSpPr txBox="1"/>
          <p:nvPr/>
        </p:nvSpPr>
        <p:spPr>
          <a:xfrm>
            <a:off x="1685717" y="2311642"/>
            <a:ext cx="3060903" cy="307777"/>
          </a:xfrm>
          <a:prstGeom prst="rect">
            <a:avLst/>
          </a:prstGeom>
          <a:noFill/>
        </p:spPr>
        <p:txBody>
          <a:bodyPr wrap="none" rtlCol="0">
            <a:spAutoFit/>
          </a:bodyPr>
          <a:lstStyle/>
          <a:p>
            <a:r>
              <a:rPr lang="en-US" sz="1400" dirty="0"/>
              <a:t>&lt;Display Satellites’ Stat from Selection&gt;</a:t>
            </a:r>
          </a:p>
        </p:txBody>
      </p:sp>
      <p:sp>
        <p:nvSpPr>
          <p:cNvPr id="19" name="Rounded Rectangle 18">
            <a:extLst>
              <a:ext uri="{FF2B5EF4-FFF2-40B4-BE49-F238E27FC236}">
                <a16:creationId xmlns:a16="http://schemas.microsoft.com/office/drawing/2014/main" id="{36CE8777-1A96-5F49-BA2C-8E216BEA7366}"/>
              </a:ext>
            </a:extLst>
          </p:cNvPr>
          <p:cNvSpPr/>
          <p:nvPr/>
        </p:nvSpPr>
        <p:spPr>
          <a:xfrm>
            <a:off x="2835484" y="3206472"/>
            <a:ext cx="1497797" cy="1611718"/>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FE6A76CA-3D49-A243-A93A-0985D4F8649D}"/>
              </a:ext>
            </a:extLst>
          </p:cNvPr>
          <p:cNvSpPr txBox="1"/>
          <p:nvPr/>
        </p:nvSpPr>
        <p:spPr>
          <a:xfrm>
            <a:off x="3008868" y="3392070"/>
            <a:ext cx="1181927" cy="1169551"/>
          </a:xfrm>
          <a:prstGeom prst="rect">
            <a:avLst/>
          </a:prstGeom>
          <a:noFill/>
        </p:spPr>
        <p:txBody>
          <a:bodyPr wrap="square" rtlCol="0">
            <a:spAutoFit/>
          </a:bodyPr>
          <a:lstStyle/>
          <a:p>
            <a:r>
              <a:rPr lang="en-US" sz="1400" dirty="0"/>
              <a:t>&lt;Popup showing a </a:t>
            </a:r>
          </a:p>
          <a:p>
            <a:r>
              <a:rPr lang="en-US" sz="1400" dirty="0"/>
              <a:t>vessel’s meta data and stats&gt;</a:t>
            </a:r>
          </a:p>
        </p:txBody>
      </p:sp>
      <p:sp>
        <p:nvSpPr>
          <p:cNvPr id="24" name="TextBox 23">
            <a:extLst>
              <a:ext uri="{FF2B5EF4-FFF2-40B4-BE49-F238E27FC236}">
                <a16:creationId xmlns:a16="http://schemas.microsoft.com/office/drawing/2014/main" id="{7DA11E4E-76F3-754E-A2A4-6EB89A263329}"/>
              </a:ext>
            </a:extLst>
          </p:cNvPr>
          <p:cNvSpPr txBox="1"/>
          <p:nvPr/>
        </p:nvSpPr>
        <p:spPr>
          <a:xfrm>
            <a:off x="548336" y="850048"/>
            <a:ext cx="702115" cy="646331"/>
          </a:xfrm>
          <a:prstGeom prst="rect">
            <a:avLst/>
          </a:prstGeom>
          <a:noFill/>
        </p:spPr>
        <p:txBody>
          <a:bodyPr wrap="none" rtlCol="0">
            <a:spAutoFit/>
          </a:bodyPr>
          <a:lstStyle/>
          <a:p>
            <a:r>
              <a:rPr lang="en-US" sz="1200" b="1" dirty="0"/>
              <a:t>Current</a:t>
            </a:r>
          </a:p>
          <a:p>
            <a:r>
              <a:rPr lang="en-US" sz="1200" b="1" dirty="0"/>
              <a:t>Satellite</a:t>
            </a:r>
          </a:p>
          <a:p>
            <a:r>
              <a:rPr lang="en-US" sz="1200" b="1" dirty="0"/>
              <a:t>Status</a:t>
            </a:r>
          </a:p>
        </p:txBody>
      </p:sp>
      <p:sp>
        <p:nvSpPr>
          <p:cNvPr id="25" name="TextBox 24">
            <a:extLst>
              <a:ext uri="{FF2B5EF4-FFF2-40B4-BE49-F238E27FC236}">
                <a16:creationId xmlns:a16="http://schemas.microsoft.com/office/drawing/2014/main" id="{92440B45-21AF-0D47-9054-93E3049E5499}"/>
              </a:ext>
            </a:extLst>
          </p:cNvPr>
          <p:cNvSpPr txBox="1"/>
          <p:nvPr/>
        </p:nvSpPr>
        <p:spPr>
          <a:xfrm>
            <a:off x="1224661" y="846259"/>
            <a:ext cx="510076" cy="646331"/>
          </a:xfrm>
          <a:prstGeom prst="rect">
            <a:avLst/>
          </a:prstGeom>
          <a:noFill/>
          <a:ln>
            <a:solidFill>
              <a:schemeClr val="accent1"/>
            </a:solidFill>
          </a:ln>
        </p:spPr>
        <p:txBody>
          <a:bodyPr wrap="none" rtlCol="0">
            <a:spAutoFit/>
          </a:bodyPr>
          <a:lstStyle/>
          <a:p>
            <a:r>
              <a:rPr lang="en-US" sz="1200" dirty="0">
                <a:highlight>
                  <a:srgbClr val="FFFF00"/>
                </a:highlight>
              </a:rPr>
              <a:t>Alive</a:t>
            </a:r>
          </a:p>
          <a:p>
            <a:r>
              <a:rPr lang="en-US" sz="1200" dirty="0"/>
              <a:t>Dead</a:t>
            </a:r>
          </a:p>
          <a:p>
            <a:r>
              <a:rPr lang="en-US" sz="1200" dirty="0"/>
              <a:t>…</a:t>
            </a:r>
          </a:p>
        </p:txBody>
      </p:sp>
      <p:sp>
        <p:nvSpPr>
          <p:cNvPr id="27" name="TextBox 26">
            <a:extLst>
              <a:ext uri="{FF2B5EF4-FFF2-40B4-BE49-F238E27FC236}">
                <a16:creationId xmlns:a16="http://schemas.microsoft.com/office/drawing/2014/main" id="{AC32C743-DE32-194C-8AD3-F512351CE887}"/>
              </a:ext>
            </a:extLst>
          </p:cNvPr>
          <p:cNvSpPr txBox="1"/>
          <p:nvPr/>
        </p:nvSpPr>
        <p:spPr>
          <a:xfrm>
            <a:off x="4711172" y="1440814"/>
            <a:ext cx="1244251" cy="276999"/>
          </a:xfrm>
          <a:prstGeom prst="rect">
            <a:avLst/>
          </a:prstGeom>
          <a:noFill/>
          <a:ln>
            <a:solidFill>
              <a:schemeClr val="accent1"/>
            </a:solidFill>
          </a:ln>
        </p:spPr>
        <p:txBody>
          <a:bodyPr wrap="none" rtlCol="0">
            <a:spAutoFit/>
          </a:bodyPr>
          <a:lstStyle/>
          <a:p>
            <a:r>
              <a:rPr lang="en-US" sz="1200" strike="sngStrike" dirty="0"/>
              <a:t>2/23/2019 23:05</a:t>
            </a:r>
          </a:p>
        </p:txBody>
      </p:sp>
      <p:sp>
        <p:nvSpPr>
          <p:cNvPr id="28" name="TextBox 27">
            <a:extLst>
              <a:ext uri="{FF2B5EF4-FFF2-40B4-BE49-F238E27FC236}">
                <a16:creationId xmlns:a16="http://schemas.microsoft.com/office/drawing/2014/main" id="{1B47105D-0FC8-1D4E-962C-5E33E7B5C7B2}"/>
              </a:ext>
            </a:extLst>
          </p:cNvPr>
          <p:cNvSpPr txBox="1"/>
          <p:nvPr/>
        </p:nvSpPr>
        <p:spPr>
          <a:xfrm>
            <a:off x="4172320" y="1134012"/>
            <a:ext cx="490968" cy="276999"/>
          </a:xfrm>
          <a:prstGeom prst="rect">
            <a:avLst/>
          </a:prstGeom>
          <a:noFill/>
        </p:spPr>
        <p:txBody>
          <a:bodyPr wrap="none" rtlCol="0">
            <a:spAutoFit/>
          </a:bodyPr>
          <a:lstStyle/>
          <a:p>
            <a:r>
              <a:rPr lang="en-US" sz="1200" b="1" dirty="0"/>
              <a:t>Start</a:t>
            </a:r>
          </a:p>
        </p:txBody>
      </p:sp>
      <p:sp>
        <p:nvSpPr>
          <p:cNvPr id="29" name="TextBox 28">
            <a:extLst>
              <a:ext uri="{FF2B5EF4-FFF2-40B4-BE49-F238E27FC236}">
                <a16:creationId xmlns:a16="http://schemas.microsoft.com/office/drawing/2014/main" id="{49EBC64C-4783-B946-972F-FF7C5FEE82D4}"/>
              </a:ext>
            </a:extLst>
          </p:cNvPr>
          <p:cNvSpPr txBox="1"/>
          <p:nvPr/>
        </p:nvSpPr>
        <p:spPr>
          <a:xfrm>
            <a:off x="4251317" y="1437049"/>
            <a:ext cx="426720" cy="276999"/>
          </a:xfrm>
          <a:prstGeom prst="rect">
            <a:avLst/>
          </a:prstGeom>
          <a:noFill/>
        </p:spPr>
        <p:txBody>
          <a:bodyPr wrap="none" rtlCol="0">
            <a:spAutoFit/>
          </a:bodyPr>
          <a:lstStyle/>
          <a:p>
            <a:r>
              <a:rPr lang="en-US" sz="1200" b="1" strike="sngStrike" dirty="0"/>
              <a:t>End</a:t>
            </a:r>
          </a:p>
        </p:txBody>
      </p:sp>
      <p:cxnSp>
        <p:nvCxnSpPr>
          <p:cNvPr id="31" name="Straight Arrow Connector 30">
            <a:extLst>
              <a:ext uri="{FF2B5EF4-FFF2-40B4-BE49-F238E27FC236}">
                <a16:creationId xmlns:a16="http://schemas.microsoft.com/office/drawing/2014/main" id="{33A0577C-960A-9247-A206-9C7F7F316850}"/>
              </a:ext>
            </a:extLst>
          </p:cNvPr>
          <p:cNvCxnSpPr>
            <a:cxnSpLocks/>
            <a:stCxn id="10" idx="3"/>
            <a:endCxn id="19" idx="2"/>
          </p:cNvCxnSpPr>
          <p:nvPr/>
        </p:nvCxnSpPr>
        <p:spPr>
          <a:xfrm flipV="1">
            <a:off x="1169226" y="4818190"/>
            <a:ext cx="2415157" cy="829738"/>
          </a:xfrm>
          <a:prstGeom prst="straightConnector1">
            <a:avLst/>
          </a:prstGeom>
          <a:ln w="2540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0FF019F-2760-2E4D-AB49-4166A130A4CA}"/>
              </a:ext>
            </a:extLst>
          </p:cNvPr>
          <p:cNvSpPr txBox="1"/>
          <p:nvPr/>
        </p:nvSpPr>
        <p:spPr>
          <a:xfrm>
            <a:off x="507624" y="3199430"/>
            <a:ext cx="1335943" cy="523220"/>
          </a:xfrm>
          <a:prstGeom prst="rect">
            <a:avLst/>
          </a:prstGeom>
          <a:noFill/>
        </p:spPr>
        <p:txBody>
          <a:bodyPr wrap="none" rtlCol="0">
            <a:spAutoFit/>
          </a:bodyPr>
          <a:lstStyle/>
          <a:p>
            <a:r>
              <a:rPr lang="en-US" sz="1400" dirty="0">
                <a:solidFill>
                  <a:schemeClr val="accent2">
                    <a:lumMod val="75000"/>
                  </a:schemeClr>
                </a:solidFill>
              </a:rPr>
              <a:t>&lt;Vessels result </a:t>
            </a:r>
          </a:p>
          <a:p>
            <a:r>
              <a:rPr lang="en-US" sz="1400" dirty="0">
                <a:solidFill>
                  <a:schemeClr val="accent2">
                    <a:lumMod val="75000"/>
                  </a:schemeClr>
                </a:solidFill>
              </a:rPr>
              <a:t>from Selection&gt;</a:t>
            </a:r>
          </a:p>
        </p:txBody>
      </p:sp>
      <p:sp>
        <p:nvSpPr>
          <p:cNvPr id="15" name="TextBox 14">
            <a:extLst>
              <a:ext uri="{FF2B5EF4-FFF2-40B4-BE49-F238E27FC236}">
                <a16:creationId xmlns:a16="http://schemas.microsoft.com/office/drawing/2014/main" id="{9F9402AD-E5AB-124D-8E79-816FB250DECF}"/>
              </a:ext>
            </a:extLst>
          </p:cNvPr>
          <p:cNvSpPr txBox="1"/>
          <p:nvPr/>
        </p:nvSpPr>
        <p:spPr>
          <a:xfrm>
            <a:off x="6736832" y="1722281"/>
            <a:ext cx="4044377" cy="646331"/>
          </a:xfrm>
          <a:prstGeom prst="rect">
            <a:avLst/>
          </a:prstGeom>
          <a:noFill/>
        </p:spPr>
        <p:txBody>
          <a:bodyPr wrap="none" rtlCol="0">
            <a:spAutoFit/>
          </a:bodyPr>
          <a:lstStyle/>
          <a:p>
            <a:pPr marL="342900" indent="-342900">
              <a:buFont typeface="+mj-lt"/>
              <a:buAutoNum type="arabicPeriod"/>
            </a:pPr>
            <a:r>
              <a:rPr lang="en-US" sz="1200" dirty="0"/>
              <a:t>Given Satellite provide vessels and timeframe (Track)</a:t>
            </a:r>
          </a:p>
          <a:p>
            <a:pPr marL="342900" indent="-342900">
              <a:buFont typeface="+mj-lt"/>
              <a:buAutoNum type="arabicPeriod"/>
            </a:pPr>
            <a:r>
              <a:rPr lang="en-US" sz="1200" dirty="0"/>
              <a:t>Given Vessel (and timeframe) provide Satellites</a:t>
            </a:r>
          </a:p>
          <a:p>
            <a:pPr marL="342900" indent="-342900">
              <a:buFont typeface="+mj-lt"/>
              <a:buAutoNum type="arabicPeriod"/>
            </a:pPr>
            <a:r>
              <a:rPr lang="en-US" sz="1200" dirty="0"/>
              <a:t>Default – Given Satellite and Timeframe, provide Vessels</a:t>
            </a:r>
          </a:p>
        </p:txBody>
      </p:sp>
      <p:sp>
        <p:nvSpPr>
          <p:cNvPr id="26" name="TextBox 25">
            <a:extLst>
              <a:ext uri="{FF2B5EF4-FFF2-40B4-BE49-F238E27FC236}">
                <a16:creationId xmlns:a16="http://schemas.microsoft.com/office/drawing/2014/main" id="{7F0E7C02-E810-AD45-A099-3E474C898E46}"/>
              </a:ext>
            </a:extLst>
          </p:cNvPr>
          <p:cNvSpPr txBox="1"/>
          <p:nvPr/>
        </p:nvSpPr>
        <p:spPr>
          <a:xfrm>
            <a:off x="6733248" y="2807295"/>
            <a:ext cx="2865849" cy="1200329"/>
          </a:xfrm>
          <a:prstGeom prst="rect">
            <a:avLst/>
          </a:prstGeom>
          <a:noFill/>
        </p:spPr>
        <p:txBody>
          <a:bodyPr wrap="none" rtlCol="0">
            <a:spAutoFit/>
          </a:bodyPr>
          <a:lstStyle/>
          <a:p>
            <a:r>
              <a:rPr lang="en-US" sz="1200" dirty="0"/>
              <a:t>GUI Requirement</a:t>
            </a:r>
          </a:p>
          <a:p>
            <a:pPr marL="171450" indent="-171450">
              <a:buFont typeface="Arial" panose="020B0604020202020204" pitchFamily="34" charset="0"/>
              <a:buChar char="•"/>
            </a:pPr>
            <a:r>
              <a:rPr lang="en-US" sz="1200" dirty="0"/>
              <a:t>Have an Air Force feel to it</a:t>
            </a:r>
          </a:p>
          <a:p>
            <a:pPr marL="171450" indent="-171450">
              <a:buFont typeface="Arial" panose="020B0604020202020204" pitchFamily="34" charset="0"/>
              <a:buChar char="•"/>
            </a:pPr>
            <a:r>
              <a:rPr lang="en-US" sz="1200" dirty="0"/>
              <a:t>To be simple and easy to use</a:t>
            </a:r>
          </a:p>
          <a:p>
            <a:pPr marL="171450" indent="-171450">
              <a:buFont typeface="Arial" panose="020B0604020202020204" pitchFamily="34" charset="0"/>
              <a:buChar char="•"/>
            </a:pPr>
            <a:r>
              <a:rPr lang="en-US" sz="1200" dirty="0"/>
              <a:t>Nice colors...Air Force </a:t>
            </a:r>
            <a:r>
              <a:rPr lang="en-US" sz="1200" dirty="0" err="1"/>
              <a:t>ish</a:t>
            </a:r>
            <a:endParaRPr lang="en-US" sz="1200" dirty="0"/>
          </a:p>
          <a:p>
            <a:pPr marL="171450" indent="-171450">
              <a:buFont typeface="Arial" panose="020B0604020202020204" pitchFamily="34" charset="0"/>
              <a:buChar char="•"/>
            </a:pPr>
            <a:r>
              <a:rPr lang="en-US" sz="1200" dirty="0"/>
              <a:t>It needs to have nice graphics if possible</a:t>
            </a:r>
          </a:p>
          <a:p>
            <a:endParaRPr lang="en-US" sz="1200" dirty="0"/>
          </a:p>
        </p:txBody>
      </p:sp>
    </p:spTree>
    <p:extLst>
      <p:ext uri="{BB962C8B-B14F-4D97-AF65-F5344CB8AC3E}">
        <p14:creationId xmlns:p14="http://schemas.microsoft.com/office/powerpoint/2010/main" val="2154037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C30CCC-2198-8447-9E3D-D93C5825224D}"/>
              </a:ext>
            </a:extLst>
          </p:cNvPr>
          <p:cNvSpPr txBox="1"/>
          <p:nvPr/>
        </p:nvSpPr>
        <p:spPr>
          <a:xfrm>
            <a:off x="384019" y="2513963"/>
            <a:ext cx="1364348" cy="677108"/>
          </a:xfrm>
          <a:prstGeom prst="rect">
            <a:avLst/>
          </a:prstGeom>
          <a:noFill/>
          <a:ln>
            <a:solidFill>
              <a:schemeClr val="accent1"/>
            </a:solidFill>
          </a:ln>
        </p:spPr>
        <p:txBody>
          <a:bodyPr wrap="none" rtlCol="0">
            <a:spAutoFit/>
          </a:bodyPr>
          <a:lstStyle/>
          <a:p>
            <a:r>
              <a:rPr lang="en-US" sz="1400" dirty="0"/>
              <a:t>Raw Data (AWS)</a:t>
            </a:r>
          </a:p>
          <a:p>
            <a:pPr marL="285750" indent="-285750">
              <a:buFont typeface="Arial" panose="020B0604020202020204" pitchFamily="34" charset="0"/>
              <a:buChar char="•"/>
            </a:pPr>
            <a:r>
              <a:rPr lang="en-US" sz="1200" dirty="0"/>
              <a:t>AIS</a:t>
            </a:r>
          </a:p>
          <a:p>
            <a:pPr marL="285750" indent="-285750">
              <a:buFont typeface="Arial" panose="020B0604020202020204" pitchFamily="34" charset="0"/>
              <a:buChar char="•"/>
            </a:pPr>
            <a:r>
              <a:rPr lang="en-US" sz="1200" dirty="0"/>
              <a:t>TLE</a:t>
            </a:r>
          </a:p>
        </p:txBody>
      </p:sp>
      <p:sp>
        <p:nvSpPr>
          <p:cNvPr id="3" name="TextBox 2">
            <a:extLst>
              <a:ext uri="{FF2B5EF4-FFF2-40B4-BE49-F238E27FC236}">
                <a16:creationId xmlns:a16="http://schemas.microsoft.com/office/drawing/2014/main" id="{030A468C-5CEA-EF48-B902-7A2DA8BCD5B8}"/>
              </a:ext>
            </a:extLst>
          </p:cNvPr>
          <p:cNvSpPr txBox="1"/>
          <p:nvPr/>
        </p:nvSpPr>
        <p:spPr>
          <a:xfrm>
            <a:off x="4884819" y="5081800"/>
            <a:ext cx="2936766" cy="1046440"/>
          </a:xfrm>
          <a:prstGeom prst="rect">
            <a:avLst/>
          </a:prstGeom>
          <a:noFill/>
          <a:ln>
            <a:solidFill>
              <a:schemeClr val="accent1"/>
            </a:solidFill>
          </a:ln>
        </p:spPr>
        <p:txBody>
          <a:bodyPr wrap="none" rtlCol="0">
            <a:spAutoFit/>
          </a:bodyPr>
          <a:lstStyle/>
          <a:p>
            <a:r>
              <a:rPr lang="en-US" sz="1400" dirty="0"/>
              <a:t>Curated Data</a:t>
            </a:r>
          </a:p>
          <a:p>
            <a:pPr marL="285750" indent="-285750">
              <a:buFont typeface="Arial" panose="020B0604020202020204" pitchFamily="34" charset="0"/>
              <a:buChar char="•"/>
            </a:pPr>
            <a:r>
              <a:rPr lang="en-US" sz="1200" dirty="0"/>
              <a:t>CSV Format</a:t>
            </a:r>
          </a:p>
          <a:p>
            <a:pPr marL="285750" indent="-285750">
              <a:buFont typeface="Arial" panose="020B0604020202020204" pitchFamily="34" charset="0"/>
              <a:buChar char="•"/>
            </a:pPr>
            <a:r>
              <a:rPr lang="en-US" sz="1200" dirty="0"/>
              <a:t>Provide “Common” Columns/Attributes</a:t>
            </a:r>
          </a:p>
          <a:p>
            <a:pPr marL="285750" indent="-285750">
              <a:buFont typeface="Arial" panose="020B0604020202020204" pitchFamily="34" charset="0"/>
              <a:buChar char="•"/>
            </a:pPr>
            <a:r>
              <a:rPr lang="en-US" sz="1200" dirty="0"/>
              <a:t>AIS</a:t>
            </a:r>
          </a:p>
          <a:p>
            <a:pPr marL="285750" indent="-285750">
              <a:buFont typeface="Arial" panose="020B0604020202020204" pitchFamily="34" charset="0"/>
              <a:buChar char="•"/>
            </a:pPr>
            <a:r>
              <a:rPr lang="en-US" sz="1200" dirty="0"/>
              <a:t>TLE</a:t>
            </a:r>
          </a:p>
        </p:txBody>
      </p:sp>
      <p:sp>
        <p:nvSpPr>
          <p:cNvPr id="4" name="TextBox 3">
            <a:extLst>
              <a:ext uri="{FF2B5EF4-FFF2-40B4-BE49-F238E27FC236}">
                <a16:creationId xmlns:a16="http://schemas.microsoft.com/office/drawing/2014/main" id="{362220CE-44E6-254C-B31E-3AFDFB148E3E}"/>
              </a:ext>
            </a:extLst>
          </p:cNvPr>
          <p:cNvSpPr txBox="1"/>
          <p:nvPr/>
        </p:nvSpPr>
        <p:spPr>
          <a:xfrm>
            <a:off x="9893996" y="2015848"/>
            <a:ext cx="1913985" cy="1415772"/>
          </a:xfrm>
          <a:prstGeom prst="rect">
            <a:avLst/>
          </a:prstGeom>
          <a:noFill/>
          <a:ln>
            <a:solidFill>
              <a:schemeClr val="accent1"/>
            </a:solidFill>
          </a:ln>
        </p:spPr>
        <p:txBody>
          <a:bodyPr wrap="none" rtlCol="0">
            <a:spAutoFit/>
          </a:bodyPr>
          <a:lstStyle/>
          <a:p>
            <a:r>
              <a:rPr lang="en-US" sz="1400" dirty="0"/>
              <a:t>API (mS)</a:t>
            </a:r>
          </a:p>
          <a:p>
            <a:pPr marL="285750" indent="-285750">
              <a:buFont typeface="Arial" panose="020B0604020202020204" pitchFamily="34" charset="0"/>
              <a:buChar char="•"/>
            </a:pPr>
            <a:r>
              <a:rPr lang="en-US" sz="1200" dirty="0" err="1"/>
              <a:t>GetSatellites</a:t>
            </a:r>
            <a:r>
              <a:rPr lang="en-US" sz="1200" dirty="0"/>
              <a:t>()</a:t>
            </a:r>
          </a:p>
          <a:p>
            <a:pPr marL="285750" indent="-285750">
              <a:buFont typeface="Arial" panose="020B0604020202020204" pitchFamily="34" charset="0"/>
              <a:buChar char="•"/>
            </a:pPr>
            <a:r>
              <a:rPr lang="en-US" sz="1200" dirty="0" err="1"/>
              <a:t>GetHitVessels</a:t>
            </a:r>
            <a:r>
              <a:rPr lang="en-US" sz="1200" dirty="0"/>
              <a:t>()</a:t>
            </a:r>
          </a:p>
          <a:p>
            <a:pPr marL="285750" indent="-285750">
              <a:buFont typeface="Arial" panose="020B0604020202020204" pitchFamily="34" charset="0"/>
              <a:buChar char="•"/>
            </a:pPr>
            <a:r>
              <a:rPr lang="en-US" sz="1200" dirty="0" err="1"/>
              <a:t>GetSatelliteMetaData</a:t>
            </a:r>
            <a:r>
              <a:rPr lang="en-US" sz="1200" dirty="0"/>
              <a:t>()</a:t>
            </a:r>
          </a:p>
          <a:p>
            <a:pPr marL="285750" indent="-285750">
              <a:buFont typeface="Arial" panose="020B0604020202020204" pitchFamily="34" charset="0"/>
              <a:buChar char="•"/>
            </a:pPr>
            <a:r>
              <a:rPr lang="en-US" sz="1200" dirty="0" err="1"/>
              <a:t>GetVesselMetaData</a:t>
            </a:r>
            <a:r>
              <a:rPr lang="en-US" sz="1200" dirty="0"/>
              <a:t>()</a:t>
            </a:r>
          </a:p>
          <a:p>
            <a:pPr marL="285750" indent="-285750">
              <a:buFont typeface="Arial" panose="020B0604020202020204" pitchFamily="34" charset="0"/>
              <a:buChar char="•"/>
            </a:pPr>
            <a:r>
              <a:rPr lang="en-US" sz="1200" dirty="0">
                <a:solidFill>
                  <a:schemeClr val="bg1">
                    <a:lumMod val="65000"/>
                  </a:schemeClr>
                </a:solidFill>
              </a:rPr>
              <a:t>Fetch Analytic Data</a:t>
            </a:r>
          </a:p>
          <a:p>
            <a:pPr marL="285750" indent="-285750">
              <a:buFont typeface="Arial" panose="020B0604020202020204" pitchFamily="34" charset="0"/>
              <a:buChar char="•"/>
            </a:pPr>
            <a:r>
              <a:rPr lang="en-US" sz="1200" dirty="0" err="1">
                <a:solidFill>
                  <a:schemeClr val="bg1">
                    <a:lumMod val="65000"/>
                  </a:schemeClr>
                </a:solidFill>
              </a:rPr>
              <a:t>Etc</a:t>
            </a:r>
            <a:endParaRPr lang="en-US" sz="1200" dirty="0">
              <a:solidFill>
                <a:schemeClr val="bg1">
                  <a:lumMod val="65000"/>
                </a:schemeClr>
              </a:solidFill>
            </a:endParaRPr>
          </a:p>
        </p:txBody>
      </p:sp>
      <p:sp>
        <p:nvSpPr>
          <p:cNvPr id="5" name="TextBox 4">
            <a:extLst>
              <a:ext uri="{FF2B5EF4-FFF2-40B4-BE49-F238E27FC236}">
                <a16:creationId xmlns:a16="http://schemas.microsoft.com/office/drawing/2014/main" id="{851382E3-E5C7-794A-BC98-67A7570A5BA1}"/>
              </a:ext>
            </a:extLst>
          </p:cNvPr>
          <p:cNvSpPr txBox="1"/>
          <p:nvPr/>
        </p:nvSpPr>
        <p:spPr>
          <a:xfrm>
            <a:off x="7914773" y="895918"/>
            <a:ext cx="1800301" cy="307777"/>
          </a:xfrm>
          <a:prstGeom prst="rect">
            <a:avLst/>
          </a:prstGeom>
          <a:noFill/>
          <a:ln>
            <a:solidFill>
              <a:schemeClr val="accent1"/>
            </a:solidFill>
          </a:ln>
        </p:spPr>
        <p:txBody>
          <a:bodyPr wrap="none" rtlCol="0">
            <a:spAutoFit/>
          </a:bodyPr>
          <a:lstStyle/>
          <a:p>
            <a:r>
              <a:rPr lang="en-US" sz="1400" dirty="0"/>
              <a:t>User (Web) App (mS)?</a:t>
            </a:r>
          </a:p>
        </p:txBody>
      </p:sp>
      <p:pic>
        <p:nvPicPr>
          <p:cNvPr id="6" name="Picture 5">
            <a:extLst>
              <a:ext uri="{FF2B5EF4-FFF2-40B4-BE49-F238E27FC236}">
                <a16:creationId xmlns:a16="http://schemas.microsoft.com/office/drawing/2014/main" id="{5563F11A-EDE7-A245-9D0B-8C0DE1F75CC8}"/>
              </a:ext>
            </a:extLst>
          </p:cNvPr>
          <p:cNvPicPr>
            <a:picLocks noChangeAspect="1"/>
          </p:cNvPicPr>
          <p:nvPr/>
        </p:nvPicPr>
        <p:blipFill>
          <a:blip r:embed="rId2"/>
          <a:stretch>
            <a:fillRect/>
          </a:stretch>
        </p:blipFill>
        <p:spPr>
          <a:xfrm>
            <a:off x="7914773" y="1218698"/>
            <a:ext cx="729917" cy="695895"/>
          </a:xfrm>
          <a:prstGeom prst="rect">
            <a:avLst/>
          </a:prstGeom>
        </p:spPr>
      </p:pic>
      <p:sp>
        <p:nvSpPr>
          <p:cNvPr id="9" name="TextBox 8">
            <a:extLst>
              <a:ext uri="{FF2B5EF4-FFF2-40B4-BE49-F238E27FC236}">
                <a16:creationId xmlns:a16="http://schemas.microsoft.com/office/drawing/2014/main" id="{7486E939-C211-6449-A4DB-0E49AC6E19C7}"/>
              </a:ext>
            </a:extLst>
          </p:cNvPr>
          <p:cNvSpPr txBox="1"/>
          <p:nvPr/>
        </p:nvSpPr>
        <p:spPr>
          <a:xfrm>
            <a:off x="628032" y="5254095"/>
            <a:ext cx="876907" cy="677108"/>
          </a:xfrm>
          <a:prstGeom prst="rect">
            <a:avLst/>
          </a:prstGeom>
          <a:noFill/>
          <a:ln>
            <a:solidFill>
              <a:schemeClr val="accent1"/>
            </a:solidFill>
          </a:ln>
        </p:spPr>
        <p:txBody>
          <a:bodyPr wrap="none" rtlCol="0">
            <a:spAutoFit/>
          </a:bodyPr>
          <a:lstStyle/>
          <a:p>
            <a:r>
              <a:rPr lang="en-US" sz="1400" dirty="0"/>
              <a:t>Raw Data</a:t>
            </a:r>
          </a:p>
          <a:p>
            <a:pPr marL="285750" indent="-285750">
              <a:buFont typeface="Arial" panose="020B0604020202020204" pitchFamily="34" charset="0"/>
              <a:buChar char="•"/>
            </a:pPr>
            <a:r>
              <a:rPr lang="en-US" sz="1200" dirty="0"/>
              <a:t>AIS</a:t>
            </a:r>
          </a:p>
          <a:p>
            <a:pPr marL="285750" indent="-285750">
              <a:buFont typeface="Arial" panose="020B0604020202020204" pitchFamily="34" charset="0"/>
              <a:buChar char="•"/>
            </a:pPr>
            <a:r>
              <a:rPr lang="en-US" sz="1200" dirty="0"/>
              <a:t>TLE</a:t>
            </a:r>
          </a:p>
        </p:txBody>
      </p:sp>
      <p:sp>
        <p:nvSpPr>
          <p:cNvPr id="10" name="TextBox 9">
            <a:extLst>
              <a:ext uri="{FF2B5EF4-FFF2-40B4-BE49-F238E27FC236}">
                <a16:creationId xmlns:a16="http://schemas.microsoft.com/office/drawing/2014/main" id="{2DEAC16A-855F-6A48-96DA-CB7F6148AC8A}"/>
              </a:ext>
            </a:extLst>
          </p:cNvPr>
          <p:cNvSpPr txBox="1"/>
          <p:nvPr/>
        </p:nvSpPr>
        <p:spPr>
          <a:xfrm>
            <a:off x="384019" y="1384363"/>
            <a:ext cx="1791131" cy="861774"/>
          </a:xfrm>
          <a:prstGeom prst="rect">
            <a:avLst/>
          </a:prstGeom>
          <a:noFill/>
          <a:ln>
            <a:solidFill>
              <a:schemeClr val="accent1"/>
            </a:solidFill>
          </a:ln>
        </p:spPr>
        <p:txBody>
          <a:bodyPr wrap="none" rtlCol="0">
            <a:spAutoFit/>
          </a:bodyPr>
          <a:lstStyle/>
          <a:p>
            <a:r>
              <a:rPr lang="en-US" sz="1400" dirty="0"/>
              <a:t>Raw Data (?)</a:t>
            </a:r>
          </a:p>
          <a:p>
            <a:pPr marL="285750" indent="-285750">
              <a:buFont typeface="Arial" panose="020B0604020202020204" pitchFamily="34" charset="0"/>
              <a:buChar char="•"/>
            </a:pPr>
            <a:r>
              <a:rPr lang="en-US" sz="1200" dirty="0"/>
              <a:t>Satellites Enrichment</a:t>
            </a:r>
          </a:p>
          <a:p>
            <a:pPr marL="285750" indent="-285750">
              <a:buFont typeface="Arial" panose="020B0604020202020204" pitchFamily="34" charset="0"/>
              <a:buChar char="•"/>
            </a:pPr>
            <a:r>
              <a:rPr lang="en-US" sz="1200" dirty="0"/>
              <a:t>Vessels Enrichment</a:t>
            </a:r>
          </a:p>
          <a:p>
            <a:pPr marL="285750" indent="-285750">
              <a:buFont typeface="Arial" panose="020B0604020202020204" pitchFamily="34" charset="0"/>
              <a:buChar char="•"/>
            </a:pPr>
            <a:r>
              <a:rPr lang="en-US" sz="1200" dirty="0"/>
              <a:t>Sensor Swath</a:t>
            </a:r>
          </a:p>
        </p:txBody>
      </p:sp>
      <p:cxnSp>
        <p:nvCxnSpPr>
          <p:cNvPr id="12" name="Straight Arrow Connector 11">
            <a:extLst>
              <a:ext uri="{FF2B5EF4-FFF2-40B4-BE49-F238E27FC236}">
                <a16:creationId xmlns:a16="http://schemas.microsoft.com/office/drawing/2014/main" id="{1CBC893E-6136-914A-B43D-F748EE26A22B}"/>
              </a:ext>
            </a:extLst>
          </p:cNvPr>
          <p:cNvCxnSpPr>
            <a:cxnSpLocks/>
            <a:stCxn id="9" idx="3"/>
            <a:endCxn id="3" idx="1"/>
          </p:cNvCxnSpPr>
          <p:nvPr/>
        </p:nvCxnSpPr>
        <p:spPr>
          <a:xfrm>
            <a:off x="1504939" y="5592649"/>
            <a:ext cx="3379880" cy="12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86CE736-0235-DA42-B6B6-28CC59155B79}"/>
              </a:ext>
            </a:extLst>
          </p:cNvPr>
          <p:cNvSpPr txBox="1"/>
          <p:nvPr/>
        </p:nvSpPr>
        <p:spPr>
          <a:xfrm>
            <a:off x="2316039" y="5332712"/>
            <a:ext cx="2047548" cy="1384995"/>
          </a:xfrm>
          <a:prstGeom prst="rect">
            <a:avLst/>
          </a:prstGeom>
          <a:noFill/>
        </p:spPr>
        <p:txBody>
          <a:bodyPr wrap="none" rtlCol="0">
            <a:spAutoFit/>
          </a:bodyPr>
          <a:lstStyle/>
          <a:p>
            <a:r>
              <a:rPr lang="en-US" sz="1200" dirty="0"/>
              <a:t>Data Processing (</a:t>
            </a:r>
            <a:r>
              <a:rPr lang="en-US" sz="1200" dirty="0" err="1"/>
              <a:t>cron</a:t>
            </a:r>
            <a:r>
              <a:rPr lang="en-US" sz="1200" dirty="0"/>
              <a:t> job?)</a:t>
            </a:r>
          </a:p>
          <a:p>
            <a:pPr marL="171450" indent="-171450">
              <a:buFont typeface="Arial" panose="020B0604020202020204" pitchFamily="34" charset="0"/>
              <a:buChar char="•"/>
            </a:pPr>
            <a:r>
              <a:rPr lang="en-US" sz="1200" dirty="0"/>
              <a:t>Python Notebook?</a:t>
            </a:r>
          </a:p>
          <a:p>
            <a:pPr marL="171450" indent="-171450">
              <a:buFont typeface="Arial" panose="020B0604020202020204" pitchFamily="34" charset="0"/>
              <a:buChar char="•"/>
            </a:pPr>
            <a:r>
              <a:rPr lang="en-US" sz="1200" dirty="0"/>
              <a:t>Parse AIS Data</a:t>
            </a:r>
          </a:p>
          <a:p>
            <a:pPr marL="171450" indent="-171450">
              <a:buFont typeface="Arial" panose="020B0604020202020204" pitchFamily="34" charset="0"/>
              <a:buChar char="•"/>
            </a:pPr>
            <a:r>
              <a:rPr lang="en-US" sz="1200" dirty="0"/>
              <a:t>Parse TLE Data</a:t>
            </a:r>
          </a:p>
          <a:p>
            <a:pPr marL="171450" indent="-171450">
              <a:buFont typeface="Arial" panose="020B0604020202020204" pitchFamily="34" charset="0"/>
              <a:buChar char="•"/>
            </a:pPr>
            <a:r>
              <a:rPr lang="en-US" sz="1200" dirty="0"/>
              <a:t>Convert Epoch to Datetime</a:t>
            </a:r>
          </a:p>
          <a:p>
            <a:pPr marL="171450" indent="-171450">
              <a:buFont typeface="Arial" panose="020B0604020202020204" pitchFamily="34" charset="0"/>
              <a:buChar char="•"/>
            </a:pPr>
            <a:r>
              <a:rPr lang="en-US" sz="1200" dirty="0"/>
              <a:t>Scrub/Normalize AIS Data</a:t>
            </a:r>
          </a:p>
          <a:p>
            <a:pPr marL="171450" indent="-171450">
              <a:buFont typeface="Arial" panose="020B0604020202020204" pitchFamily="34" charset="0"/>
              <a:buChar char="•"/>
            </a:pPr>
            <a:r>
              <a:rPr lang="en-US" sz="1200" dirty="0"/>
              <a:t>Scrub/Normalize TLE Data</a:t>
            </a:r>
          </a:p>
        </p:txBody>
      </p:sp>
      <p:cxnSp>
        <p:nvCxnSpPr>
          <p:cNvPr id="21" name="Straight Arrow Connector 20">
            <a:extLst>
              <a:ext uri="{FF2B5EF4-FFF2-40B4-BE49-F238E27FC236}">
                <a16:creationId xmlns:a16="http://schemas.microsoft.com/office/drawing/2014/main" id="{66B6BA27-E817-1E4E-9B1E-1470D1DA7D48}"/>
              </a:ext>
            </a:extLst>
          </p:cNvPr>
          <p:cNvCxnSpPr>
            <a:cxnSpLocks/>
            <a:stCxn id="3" idx="3"/>
            <a:endCxn id="4" idx="2"/>
          </p:cNvCxnSpPr>
          <p:nvPr/>
        </p:nvCxnSpPr>
        <p:spPr>
          <a:xfrm flipV="1">
            <a:off x="7821585" y="3431620"/>
            <a:ext cx="3029404" cy="2173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6A8121E-3F78-5448-95B2-DAEC475505EA}"/>
              </a:ext>
            </a:extLst>
          </p:cNvPr>
          <p:cNvCxnSpPr>
            <a:cxnSpLocks/>
            <a:stCxn id="4" idx="0"/>
            <a:endCxn id="5" idx="3"/>
          </p:cNvCxnSpPr>
          <p:nvPr/>
        </p:nvCxnSpPr>
        <p:spPr>
          <a:xfrm flipH="1" flipV="1">
            <a:off x="9715074" y="1049807"/>
            <a:ext cx="1135915" cy="9660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24201EE-5311-2343-B9B6-1D06F6228E4E}"/>
              </a:ext>
            </a:extLst>
          </p:cNvPr>
          <p:cNvCxnSpPr>
            <a:cxnSpLocks/>
            <a:stCxn id="10" idx="3"/>
            <a:endCxn id="4" idx="1"/>
          </p:cNvCxnSpPr>
          <p:nvPr/>
        </p:nvCxnSpPr>
        <p:spPr>
          <a:xfrm>
            <a:off x="2175150" y="1815250"/>
            <a:ext cx="7718846" cy="908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0B36A96-CC32-6942-987B-43A99CA5B620}"/>
              </a:ext>
            </a:extLst>
          </p:cNvPr>
          <p:cNvSpPr txBox="1"/>
          <p:nvPr/>
        </p:nvSpPr>
        <p:spPr>
          <a:xfrm>
            <a:off x="4476655" y="1877077"/>
            <a:ext cx="1239057" cy="461665"/>
          </a:xfrm>
          <a:prstGeom prst="rect">
            <a:avLst/>
          </a:prstGeom>
          <a:noFill/>
        </p:spPr>
        <p:txBody>
          <a:bodyPr wrap="none" rtlCol="0">
            <a:spAutoFit/>
          </a:bodyPr>
          <a:lstStyle/>
          <a:p>
            <a:r>
              <a:rPr lang="en-US" sz="1200" dirty="0"/>
              <a:t>REST Calls?</a:t>
            </a:r>
          </a:p>
          <a:p>
            <a:r>
              <a:rPr lang="en-US" sz="1200" dirty="0"/>
              <a:t>Screen Scraping?</a:t>
            </a:r>
          </a:p>
        </p:txBody>
      </p:sp>
      <p:cxnSp>
        <p:nvCxnSpPr>
          <p:cNvPr id="39" name="Straight Arrow Connector 38">
            <a:extLst>
              <a:ext uri="{FF2B5EF4-FFF2-40B4-BE49-F238E27FC236}">
                <a16:creationId xmlns:a16="http://schemas.microsoft.com/office/drawing/2014/main" id="{E3102261-1701-3349-ACFB-353E88FFEDB8}"/>
              </a:ext>
            </a:extLst>
          </p:cNvPr>
          <p:cNvCxnSpPr>
            <a:cxnSpLocks/>
            <a:stCxn id="2" idx="2"/>
            <a:endCxn id="9" idx="0"/>
          </p:cNvCxnSpPr>
          <p:nvPr/>
        </p:nvCxnSpPr>
        <p:spPr>
          <a:xfrm>
            <a:off x="1066193" y="3191071"/>
            <a:ext cx="293" cy="2063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099BA6BC-5286-0D4F-99EE-C93D121D06B2}"/>
              </a:ext>
            </a:extLst>
          </p:cNvPr>
          <p:cNvSpPr txBox="1"/>
          <p:nvPr/>
        </p:nvSpPr>
        <p:spPr>
          <a:xfrm>
            <a:off x="1006036" y="3748420"/>
            <a:ext cx="1573829" cy="830997"/>
          </a:xfrm>
          <a:prstGeom prst="rect">
            <a:avLst/>
          </a:prstGeom>
          <a:noFill/>
        </p:spPr>
        <p:txBody>
          <a:bodyPr wrap="none" rtlCol="0">
            <a:spAutoFit/>
          </a:bodyPr>
          <a:lstStyle/>
          <a:p>
            <a:r>
              <a:rPr lang="en-US" sz="1200" dirty="0"/>
              <a:t>Retrieve External Data</a:t>
            </a:r>
          </a:p>
          <a:p>
            <a:pPr marL="171450" indent="-171450">
              <a:buFont typeface="Arial" panose="020B0604020202020204" pitchFamily="34" charset="0"/>
              <a:buChar char="•"/>
            </a:pPr>
            <a:r>
              <a:rPr lang="en-US" sz="1200" dirty="0"/>
              <a:t>Python Notebook?</a:t>
            </a:r>
          </a:p>
          <a:p>
            <a:pPr marL="171450" indent="-171450">
              <a:buFont typeface="Arial" panose="020B0604020202020204" pitchFamily="34" charset="0"/>
              <a:buChar char="•"/>
            </a:pPr>
            <a:r>
              <a:rPr lang="en-US" sz="1200" dirty="0"/>
              <a:t>Download Data</a:t>
            </a:r>
          </a:p>
          <a:p>
            <a:pPr marL="171450" indent="-171450">
              <a:buFont typeface="Arial" panose="020B0604020202020204" pitchFamily="34" charset="0"/>
              <a:buChar char="•"/>
            </a:pPr>
            <a:r>
              <a:rPr lang="en-US" sz="1200" dirty="0"/>
              <a:t>Unzip</a:t>
            </a:r>
          </a:p>
        </p:txBody>
      </p:sp>
      <p:sp>
        <p:nvSpPr>
          <p:cNvPr id="44" name="Rectangle 43">
            <a:extLst>
              <a:ext uri="{FF2B5EF4-FFF2-40B4-BE49-F238E27FC236}">
                <a16:creationId xmlns:a16="http://schemas.microsoft.com/office/drawing/2014/main" id="{DA423A6D-0EA9-654E-B8E0-EB2C338BF37C}"/>
              </a:ext>
            </a:extLst>
          </p:cNvPr>
          <p:cNvSpPr/>
          <p:nvPr/>
        </p:nvSpPr>
        <p:spPr>
          <a:xfrm>
            <a:off x="174459" y="4831196"/>
            <a:ext cx="11843082" cy="1972662"/>
          </a:xfrm>
          <a:prstGeom prst="rect">
            <a:avLst/>
          </a:prstGeom>
          <a:no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B615483-03F5-7049-AA2C-A02597FE3286}"/>
              </a:ext>
            </a:extLst>
          </p:cNvPr>
          <p:cNvSpPr/>
          <p:nvPr/>
        </p:nvSpPr>
        <p:spPr>
          <a:xfrm>
            <a:off x="7666956" y="695478"/>
            <a:ext cx="4350585" cy="3979208"/>
          </a:xfrm>
          <a:prstGeom prst="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E211B8DA-A3D5-5349-82BD-88E08B8E89FC}"/>
              </a:ext>
            </a:extLst>
          </p:cNvPr>
          <p:cNvSpPr txBox="1"/>
          <p:nvPr/>
        </p:nvSpPr>
        <p:spPr>
          <a:xfrm>
            <a:off x="230650" y="6401974"/>
            <a:ext cx="1085233" cy="338554"/>
          </a:xfrm>
          <a:prstGeom prst="rect">
            <a:avLst/>
          </a:prstGeom>
          <a:noFill/>
        </p:spPr>
        <p:txBody>
          <a:bodyPr wrap="none" rtlCol="0">
            <a:spAutoFit/>
          </a:bodyPr>
          <a:lstStyle/>
          <a:p>
            <a:r>
              <a:rPr lang="en-US" sz="1600" b="1" dirty="0">
                <a:solidFill>
                  <a:schemeClr val="accent2">
                    <a:lumMod val="75000"/>
                  </a:schemeClr>
                </a:solidFill>
              </a:rPr>
              <a:t>Data Layer</a:t>
            </a:r>
          </a:p>
        </p:txBody>
      </p:sp>
      <p:sp>
        <p:nvSpPr>
          <p:cNvPr id="48" name="TextBox 47">
            <a:extLst>
              <a:ext uri="{FF2B5EF4-FFF2-40B4-BE49-F238E27FC236}">
                <a16:creationId xmlns:a16="http://schemas.microsoft.com/office/drawing/2014/main" id="{874A1E98-662A-8642-8037-80434C4B084B}"/>
              </a:ext>
            </a:extLst>
          </p:cNvPr>
          <p:cNvSpPr txBox="1"/>
          <p:nvPr/>
        </p:nvSpPr>
        <p:spPr>
          <a:xfrm>
            <a:off x="10385422" y="726641"/>
            <a:ext cx="1639038" cy="338554"/>
          </a:xfrm>
          <a:prstGeom prst="rect">
            <a:avLst/>
          </a:prstGeom>
          <a:noFill/>
        </p:spPr>
        <p:txBody>
          <a:bodyPr wrap="none" rtlCol="0">
            <a:spAutoFit/>
          </a:bodyPr>
          <a:lstStyle/>
          <a:p>
            <a:r>
              <a:rPr lang="en-US" sz="1600" b="1" dirty="0">
                <a:solidFill>
                  <a:srgbClr val="7030A0"/>
                </a:solidFill>
              </a:rPr>
              <a:t>Kubernetes (EKS)</a:t>
            </a:r>
          </a:p>
        </p:txBody>
      </p:sp>
      <p:sp>
        <p:nvSpPr>
          <p:cNvPr id="49" name="TextBox 48">
            <a:extLst>
              <a:ext uri="{FF2B5EF4-FFF2-40B4-BE49-F238E27FC236}">
                <a16:creationId xmlns:a16="http://schemas.microsoft.com/office/drawing/2014/main" id="{5B54C3C1-6260-5242-AD7E-49D915A71442}"/>
              </a:ext>
            </a:extLst>
          </p:cNvPr>
          <p:cNvSpPr txBox="1"/>
          <p:nvPr/>
        </p:nvSpPr>
        <p:spPr>
          <a:xfrm>
            <a:off x="0" y="26895"/>
            <a:ext cx="12192000" cy="369332"/>
          </a:xfrm>
          <a:prstGeom prst="rect">
            <a:avLst/>
          </a:prstGeom>
          <a:noFill/>
        </p:spPr>
        <p:txBody>
          <a:bodyPr wrap="square" rtlCol="0">
            <a:spAutoFit/>
          </a:bodyPr>
          <a:lstStyle/>
          <a:p>
            <a:pPr algn="ctr"/>
            <a:r>
              <a:rPr lang="en-US" dirty="0"/>
              <a:t>High-Level Architecture (Starting out with </a:t>
            </a:r>
            <a:r>
              <a:rPr lang="en-US" b="1" dirty="0"/>
              <a:t>Year 2017</a:t>
            </a:r>
            <a:r>
              <a:rPr lang="en-US" dirty="0"/>
              <a:t>)</a:t>
            </a:r>
          </a:p>
        </p:txBody>
      </p:sp>
      <p:sp>
        <p:nvSpPr>
          <p:cNvPr id="50" name="Rectangle 49">
            <a:extLst>
              <a:ext uri="{FF2B5EF4-FFF2-40B4-BE49-F238E27FC236}">
                <a16:creationId xmlns:a16="http://schemas.microsoft.com/office/drawing/2014/main" id="{0A3DB5E9-49FC-6A4F-8D11-510A968659AB}"/>
              </a:ext>
            </a:extLst>
          </p:cNvPr>
          <p:cNvSpPr/>
          <p:nvPr/>
        </p:nvSpPr>
        <p:spPr>
          <a:xfrm>
            <a:off x="174459" y="726641"/>
            <a:ext cx="2182739" cy="2807512"/>
          </a:xfrm>
          <a:prstGeom prst="rect">
            <a:avLst/>
          </a:prstGeom>
          <a:noFill/>
          <a:ln>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1EB95F6D-630E-FB45-BF61-36AE4758DA4C}"/>
              </a:ext>
            </a:extLst>
          </p:cNvPr>
          <p:cNvSpPr txBox="1"/>
          <p:nvPr/>
        </p:nvSpPr>
        <p:spPr>
          <a:xfrm>
            <a:off x="196733" y="791750"/>
            <a:ext cx="2036455" cy="338554"/>
          </a:xfrm>
          <a:prstGeom prst="rect">
            <a:avLst/>
          </a:prstGeom>
          <a:noFill/>
        </p:spPr>
        <p:txBody>
          <a:bodyPr wrap="none" rtlCol="0">
            <a:spAutoFit/>
          </a:bodyPr>
          <a:lstStyle/>
          <a:p>
            <a:r>
              <a:rPr lang="en-US" sz="1600" b="1" dirty="0">
                <a:solidFill>
                  <a:schemeClr val="accent6">
                    <a:lumMod val="50000"/>
                  </a:schemeClr>
                </a:solidFill>
              </a:rPr>
              <a:t>External Data Sources</a:t>
            </a:r>
          </a:p>
        </p:txBody>
      </p:sp>
      <p:sp>
        <p:nvSpPr>
          <p:cNvPr id="52" name="Can 51">
            <a:extLst>
              <a:ext uri="{FF2B5EF4-FFF2-40B4-BE49-F238E27FC236}">
                <a16:creationId xmlns:a16="http://schemas.microsoft.com/office/drawing/2014/main" id="{7878345F-C314-6B4D-8FE4-9421742A34F3}"/>
              </a:ext>
            </a:extLst>
          </p:cNvPr>
          <p:cNvSpPr/>
          <p:nvPr/>
        </p:nvSpPr>
        <p:spPr>
          <a:xfrm>
            <a:off x="10143288" y="5449728"/>
            <a:ext cx="1593515" cy="1046440"/>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E742EA76-EEDB-994C-814D-3B5CBBA5002B}"/>
              </a:ext>
            </a:extLst>
          </p:cNvPr>
          <p:cNvSpPr txBox="1"/>
          <p:nvPr/>
        </p:nvSpPr>
        <p:spPr>
          <a:xfrm>
            <a:off x="10161337" y="5797983"/>
            <a:ext cx="1546514" cy="461665"/>
          </a:xfrm>
          <a:prstGeom prst="rect">
            <a:avLst/>
          </a:prstGeom>
          <a:noFill/>
        </p:spPr>
        <p:txBody>
          <a:bodyPr wrap="none" rtlCol="0">
            <a:spAutoFit/>
          </a:bodyPr>
          <a:lstStyle/>
          <a:p>
            <a:r>
              <a:rPr lang="en-US" sz="1200" dirty="0"/>
              <a:t>Pre-Aggregated Data?</a:t>
            </a:r>
          </a:p>
          <a:p>
            <a:r>
              <a:rPr lang="en-US" sz="1200" dirty="0"/>
              <a:t>Data Analytics?</a:t>
            </a:r>
          </a:p>
        </p:txBody>
      </p:sp>
      <p:cxnSp>
        <p:nvCxnSpPr>
          <p:cNvPr id="60" name="Straight Arrow Connector 59">
            <a:extLst>
              <a:ext uri="{FF2B5EF4-FFF2-40B4-BE49-F238E27FC236}">
                <a16:creationId xmlns:a16="http://schemas.microsoft.com/office/drawing/2014/main" id="{999448D8-10A9-1C46-8AC3-13C490298EAF}"/>
              </a:ext>
            </a:extLst>
          </p:cNvPr>
          <p:cNvCxnSpPr>
            <a:cxnSpLocks/>
            <a:stCxn id="52" idx="1"/>
            <a:endCxn id="4" idx="2"/>
          </p:cNvCxnSpPr>
          <p:nvPr/>
        </p:nvCxnSpPr>
        <p:spPr>
          <a:xfrm flipH="1" flipV="1">
            <a:off x="10850989" y="3431620"/>
            <a:ext cx="89057" cy="2018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5D092D5-88EE-504A-AF9F-936EB3D0A088}"/>
              </a:ext>
            </a:extLst>
          </p:cNvPr>
          <p:cNvCxnSpPr>
            <a:cxnSpLocks/>
            <a:stCxn id="3" idx="3"/>
            <a:endCxn id="53" idx="1"/>
          </p:cNvCxnSpPr>
          <p:nvPr/>
        </p:nvCxnSpPr>
        <p:spPr>
          <a:xfrm>
            <a:off x="7821585" y="5605020"/>
            <a:ext cx="2339752" cy="423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65544973-0F85-8445-9EC1-F890559843FE}"/>
              </a:ext>
            </a:extLst>
          </p:cNvPr>
          <p:cNvSpPr txBox="1"/>
          <p:nvPr/>
        </p:nvSpPr>
        <p:spPr>
          <a:xfrm>
            <a:off x="8121276" y="5742065"/>
            <a:ext cx="1885196" cy="646331"/>
          </a:xfrm>
          <a:prstGeom prst="rect">
            <a:avLst/>
          </a:prstGeom>
          <a:noFill/>
        </p:spPr>
        <p:txBody>
          <a:bodyPr wrap="none" rtlCol="0">
            <a:spAutoFit/>
          </a:bodyPr>
          <a:lstStyle/>
          <a:p>
            <a:r>
              <a:rPr lang="en-US" sz="1200" dirty="0"/>
              <a:t>Data Processing (</a:t>
            </a:r>
            <a:r>
              <a:rPr lang="en-US" sz="1200" dirty="0" err="1"/>
              <a:t>cron</a:t>
            </a:r>
            <a:r>
              <a:rPr lang="en-US" sz="1200" dirty="0"/>
              <a:t> job?)</a:t>
            </a:r>
          </a:p>
          <a:p>
            <a:pPr marL="171450" indent="-171450">
              <a:buFont typeface="Arial" panose="020B0604020202020204" pitchFamily="34" charset="0"/>
              <a:buChar char="•"/>
            </a:pPr>
            <a:r>
              <a:rPr lang="en-US" sz="1200" dirty="0"/>
              <a:t>Python Notebook?</a:t>
            </a:r>
          </a:p>
          <a:p>
            <a:pPr marL="171450" indent="-171450">
              <a:buFont typeface="Arial" panose="020B0604020202020204" pitchFamily="34" charset="0"/>
              <a:buChar char="•"/>
            </a:pPr>
            <a:r>
              <a:rPr lang="en-US" sz="1200" dirty="0"/>
              <a:t>Aggregation</a:t>
            </a:r>
          </a:p>
        </p:txBody>
      </p:sp>
      <p:sp>
        <p:nvSpPr>
          <p:cNvPr id="57" name="TextBox 56">
            <a:extLst>
              <a:ext uri="{FF2B5EF4-FFF2-40B4-BE49-F238E27FC236}">
                <a16:creationId xmlns:a16="http://schemas.microsoft.com/office/drawing/2014/main" id="{F6F7A6AF-AA97-5145-B7A5-876A1D2D442F}"/>
              </a:ext>
            </a:extLst>
          </p:cNvPr>
          <p:cNvSpPr txBox="1"/>
          <p:nvPr/>
        </p:nvSpPr>
        <p:spPr>
          <a:xfrm>
            <a:off x="8014038" y="3945584"/>
            <a:ext cx="1954845" cy="276999"/>
          </a:xfrm>
          <a:prstGeom prst="rect">
            <a:avLst/>
          </a:prstGeom>
          <a:noFill/>
          <a:ln>
            <a:solidFill>
              <a:schemeClr val="accent1"/>
            </a:solidFill>
          </a:ln>
        </p:spPr>
        <p:txBody>
          <a:bodyPr wrap="square" rtlCol="0">
            <a:spAutoFit/>
          </a:bodyPr>
          <a:lstStyle/>
          <a:p>
            <a:r>
              <a:rPr lang="en-US" sz="1200" dirty="0"/>
              <a:t>Compute Engine (mS?)</a:t>
            </a:r>
          </a:p>
        </p:txBody>
      </p:sp>
      <p:cxnSp>
        <p:nvCxnSpPr>
          <p:cNvPr id="66" name="Straight Arrow Connector 65">
            <a:extLst>
              <a:ext uri="{FF2B5EF4-FFF2-40B4-BE49-F238E27FC236}">
                <a16:creationId xmlns:a16="http://schemas.microsoft.com/office/drawing/2014/main" id="{44B5FD02-F201-4C45-999F-18C9936AF284}"/>
              </a:ext>
            </a:extLst>
          </p:cNvPr>
          <p:cNvCxnSpPr>
            <a:cxnSpLocks/>
            <a:stCxn id="3" idx="3"/>
            <a:endCxn id="57" idx="2"/>
          </p:cNvCxnSpPr>
          <p:nvPr/>
        </p:nvCxnSpPr>
        <p:spPr>
          <a:xfrm flipV="1">
            <a:off x="7821585" y="4222583"/>
            <a:ext cx="1169876" cy="1382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43F3E6C-FD99-524D-A73C-DE1108B29963}"/>
              </a:ext>
            </a:extLst>
          </p:cNvPr>
          <p:cNvCxnSpPr>
            <a:cxnSpLocks/>
            <a:stCxn id="57" idx="0"/>
            <a:endCxn id="4" idx="2"/>
          </p:cNvCxnSpPr>
          <p:nvPr/>
        </p:nvCxnSpPr>
        <p:spPr>
          <a:xfrm flipV="1">
            <a:off x="8991461" y="3431620"/>
            <a:ext cx="1859528" cy="513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850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E48554-FD65-5B42-AACC-D6AD5608358B}"/>
              </a:ext>
            </a:extLst>
          </p:cNvPr>
          <p:cNvSpPr txBox="1"/>
          <p:nvPr/>
        </p:nvSpPr>
        <p:spPr>
          <a:xfrm>
            <a:off x="0" y="26895"/>
            <a:ext cx="12192000" cy="369332"/>
          </a:xfrm>
          <a:prstGeom prst="rect">
            <a:avLst/>
          </a:prstGeom>
          <a:noFill/>
        </p:spPr>
        <p:txBody>
          <a:bodyPr wrap="square" rtlCol="0">
            <a:spAutoFit/>
          </a:bodyPr>
          <a:lstStyle/>
          <a:p>
            <a:pPr algn="ctr"/>
            <a:r>
              <a:rPr lang="en-US" dirty="0"/>
              <a:t>Draft Platform Env (</a:t>
            </a:r>
            <a:r>
              <a:rPr lang="en-US" b="1" dirty="0"/>
              <a:t>Production</a:t>
            </a:r>
            <a:r>
              <a:rPr lang="en-US" dirty="0"/>
              <a:t>)</a:t>
            </a:r>
          </a:p>
        </p:txBody>
      </p:sp>
      <p:sp>
        <p:nvSpPr>
          <p:cNvPr id="4" name="TextBox 3">
            <a:extLst>
              <a:ext uri="{FF2B5EF4-FFF2-40B4-BE49-F238E27FC236}">
                <a16:creationId xmlns:a16="http://schemas.microsoft.com/office/drawing/2014/main" id="{8C0C4295-A232-F941-A32A-8389EE7719FC}"/>
              </a:ext>
            </a:extLst>
          </p:cNvPr>
          <p:cNvSpPr txBox="1"/>
          <p:nvPr/>
        </p:nvSpPr>
        <p:spPr>
          <a:xfrm>
            <a:off x="11059724" y="3198542"/>
            <a:ext cx="1021113" cy="307777"/>
          </a:xfrm>
          <a:prstGeom prst="rect">
            <a:avLst/>
          </a:prstGeom>
          <a:noFill/>
          <a:ln>
            <a:solidFill>
              <a:schemeClr val="accent1"/>
            </a:solidFill>
          </a:ln>
        </p:spPr>
        <p:txBody>
          <a:bodyPr wrap="none" rtlCol="0">
            <a:spAutoFit/>
          </a:bodyPr>
          <a:lstStyle/>
          <a:p>
            <a:r>
              <a:rPr lang="en-US" sz="1400" dirty="0" err="1"/>
              <a:t>Jupyter</a:t>
            </a:r>
            <a:r>
              <a:rPr lang="en-US" sz="1400" dirty="0"/>
              <a:t> Lab</a:t>
            </a:r>
          </a:p>
        </p:txBody>
      </p:sp>
      <p:sp>
        <p:nvSpPr>
          <p:cNvPr id="5" name="TextBox 4">
            <a:extLst>
              <a:ext uri="{FF2B5EF4-FFF2-40B4-BE49-F238E27FC236}">
                <a16:creationId xmlns:a16="http://schemas.microsoft.com/office/drawing/2014/main" id="{D0C0F7F4-0D71-374F-9FB5-A0497BA00F58}"/>
              </a:ext>
            </a:extLst>
          </p:cNvPr>
          <p:cNvSpPr txBox="1"/>
          <p:nvPr/>
        </p:nvSpPr>
        <p:spPr>
          <a:xfrm>
            <a:off x="11213933" y="4993709"/>
            <a:ext cx="866904" cy="307777"/>
          </a:xfrm>
          <a:prstGeom prst="rect">
            <a:avLst/>
          </a:prstGeom>
          <a:noFill/>
          <a:ln>
            <a:solidFill>
              <a:schemeClr val="accent1"/>
            </a:solidFill>
          </a:ln>
        </p:spPr>
        <p:txBody>
          <a:bodyPr wrap="none" rtlCol="0">
            <a:spAutoFit/>
          </a:bodyPr>
          <a:lstStyle/>
          <a:p>
            <a:r>
              <a:rPr lang="en-US" sz="1400" dirty="0"/>
              <a:t>Database</a:t>
            </a:r>
          </a:p>
        </p:txBody>
      </p:sp>
      <p:sp>
        <p:nvSpPr>
          <p:cNvPr id="6" name="TextBox 5">
            <a:extLst>
              <a:ext uri="{FF2B5EF4-FFF2-40B4-BE49-F238E27FC236}">
                <a16:creationId xmlns:a16="http://schemas.microsoft.com/office/drawing/2014/main" id="{40C6DC7A-A0AD-034D-AF68-5740E1B3663E}"/>
              </a:ext>
            </a:extLst>
          </p:cNvPr>
          <p:cNvSpPr txBox="1"/>
          <p:nvPr/>
        </p:nvSpPr>
        <p:spPr>
          <a:xfrm>
            <a:off x="10691033" y="4078899"/>
            <a:ext cx="1389804" cy="307777"/>
          </a:xfrm>
          <a:prstGeom prst="rect">
            <a:avLst/>
          </a:prstGeom>
          <a:noFill/>
          <a:ln>
            <a:solidFill>
              <a:schemeClr val="accent1"/>
            </a:solidFill>
          </a:ln>
        </p:spPr>
        <p:txBody>
          <a:bodyPr wrap="none" rtlCol="0">
            <a:spAutoFit/>
          </a:bodyPr>
          <a:lstStyle/>
          <a:p>
            <a:r>
              <a:rPr lang="en-US" sz="1400" dirty="0"/>
              <a:t>Compute Engine</a:t>
            </a:r>
          </a:p>
        </p:txBody>
      </p:sp>
      <p:sp>
        <p:nvSpPr>
          <p:cNvPr id="7" name="TextBox 6">
            <a:extLst>
              <a:ext uri="{FF2B5EF4-FFF2-40B4-BE49-F238E27FC236}">
                <a16:creationId xmlns:a16="http://schemas.microsoft.com/office/drawing/2014/main" id="{E9A50301-0814-1247-8E09-30D6F6BF1D12}"/>
              </a:ext>
            </a:extLst>
          </p:cNvPr>
          <p:cNvSpPr txBox="1"/>
          <p:nvPr/>
        </p:nvSpPr>
        <p:spPr>
          <a:xfrm>
            <a:off x="10651535" y="3647207"/>
            <a:ext cx="1429302" cy="307777"/>
          </a:xfrm>
          <a:prstGeom prst="rect">
            <a:avLst/>
          </a:prstGeom>
          <a:noFill/>
          <a:ln>
            <a:solidFill>
              <a:schemeClr val="accent1"/>
            </a:solidFill>
          </a:ln>
        </p:spPr>
        <p:txBody>
          <a:bodyPr wrap="none" rtlCol="0">
            <a:spAutoFit/>
          </a:bodyPr>
          <a:lstStyle/>
          <a:p>
            <a:r>
              <a:rPr lang="en-US" sz="1400" dirty="0"/>
              <a:t>Kubernetes (EKS)</a:t>
            </a:r>
          </a:p>
        </p:txBody>
      </p:sp>
      <p:sp>
        <p:nvSpPr>
          <p:cNvPr id="8" name="TextBox 7">
            <a:extLst>
              <a:ext uri="{FF2B5EF4-FFF2-40B4-BE49-F238E27FC236}">
                <a16:creationId xmlns:a16="http://schemas.microsoft.com/office/drawing/2014/main" id="{EAA14E09-7B7C-1843-865D-26F631031F9E}"/>
              </a:ext>
            </a:extLst>
          </p:cNvPr>
          <p:cNvSpPr txBox="1"/>
          <p:nvPr/>
        </p:nvSpPr>
        <p:spPr>
          <a:xfrm>
            <a:off x="11019777" y="4522289"/>
            <a:ext cx="1061060" cy="307777"/>
          </a:xfrm>
          <a:prstGeom prst="rect">
            <a:avLst/>
          </a:prstGeom>
          <a:noFill/>
          <a:ln>
            <a:solidFill>
              <a:schemeClr val="accent1"/>
            </a:solidFill>
          </a:ln>
        </p:spPr>
        <p:txBody>
          <a:bodyPr wrap="none" rtlCol="0">
            <a:spAutoFit/>
          </a:bodyPr>
          <a:lstStyle/>
          <a:p>
            <a:r>
              <a:rPr lang="en-US" sz="1400" dirty="0"/>
              <a:t>Storage (S3)</a:t>
            </a:r>
          </a:p>
        </p:txBody>
      </p:sp>
      <p:sp>
        <p:nvSpPr>
          <p:cNvPr id="9" name="TextBox 8">
            <a:extLst>
              <a:ext uri="{FF2B5EF4-FFF2-40B4-BE49-F238E27FC236}">
                <a16:creationId xmlns:a16="http://schemas.microsoft.com/office/drawing/2014/main" id="{9D8B373B-AB29-9D42-976A-911943E3EE9E}"/>
              </a:ext>
            </a:extLst>
          </p:cNvPr>
          <p:cNvSpPr txBox="1"/>
          <p:nvPr/>
        </p:nvSpPr>
        <p:spPr>
          <a:xfrm>
            <a:off x="11042228" y="5425402"/>
            <a:ext cx="1043940" cy="307777"/>
          </a:xfrm>
          <a:prstGeom prst="rect">
            <a:avLst/>
          </a:prstGeom>
          <a:noFill/>
          <a:ln>
            <a:solidFill>
              <a:schemeClr val="accent1"/>
            </a:solidFill>
          </a:ln>
        </p:spPr>
        <p:txBody>
          <a:bodyPr wrap="none" rtlCol="0">
            <a:spAutoFit/>
          </a:bodyPr>
          <a:lstStyle/>
          <a:p>
            <a:r>
              <a:rPr lang="en-US" sz="1400" dirty="0"/>
              <a:t>Code Repos</a:t>
            </a:r>
          </a:p>
        </p:txBody>
      </p:sp>
      <p:sp>
        <p:nvSpPr>
          <p:cNvPr id="10" name="TextBox 9">
            <a:extLst>
              <a:ext uri="{FF2B5EF4-FFF2-40B4-BE49-F238E27FC236}">
                <a16:creationId xmlns:a16="http://schemas.microsoft.com/office/drawing/2014/main" id="{CE91B9BB-1ACD-054C-9722-D30EF6B44053}"/>
              </a:ext>
            </a:extLst>
          </p:cNvPr>
          <p:cNvSpPr txBox="1"/>
          <p:nvPr/>
        </p:nvSpPr>
        <p:spPr>
          <a:xfrm>
            <a:off x="10552918" y="5860453"/>
            <a:ext cx="1527919" cy="307777"/>
          </a:xfrm>
          <a:prstGeom prst="rect">
            <a:avLst/>
          </a:prstGeom>
          <a:noFill/>
          <a:ln>
            <a:solidFill>
              <a:schemeClr val="accent1"/>
            </a:solidFill>
          </a:ln>
        </p:spPr>
        <p:txBody>
          <a:bodyPr wrap="none" rtlCol="0">
            <a:spAutoFit/>
          </a:bodyPr>
          <a:lstStyle/>
          <a:p>
            <a:r>
              <a:rPr lang="en-US" sz="1400" dirty="0"/>
              <a:t>Container Registry</a:t>
            </a:r>
          </a:p>
        </p:txBody>
      </p:sp>
      <p:sp>
        <p:nvSpPr>
          <p:cNvPr id="11" name="TextBox 10">
            <a:extLst>
              <a:ext uri="{FF2B5EF4-FFF2-40B4-BE49-F238E27FC236}">
                <a16:creationId xmlns:a16="http://schemas.microsoft.com/office/drawing/2014/main" id="{B072CEC8-C9D6-0D47-ACEA-87E16380F44E}"/>
              </a:ext>
            </a:extLst>
          </p:cNvPr>
          <p:cNvSpPr txBox="1"/>
          <p:nvPr/>
        </p:nvSpPr>
        <p:spPr>
          <a:xfrm>
            <a:off x="10266238" y="6388626"/>
            <a:ext cx="1814599" cy="307777"/>
          </a:xfrm>
          <a:prstGeom prst="rect">
            <a:avLst/>
          </a:prstGeom>
          <a:noFill/>
          <a:ln>
            <a:solidFill>
              <a:schemeClr val="accent1"/>
            </a:solidFill>
          </a:ln>
        </p:spPr>
        <p:txBody>
          <a:bodyPr wrap="none" rtlCol="0">
            <a:spAutoFit/>
          </a:bodyPr>
          <a:lstStyle/>
          <a:p>
            <a:r>
              <a:rPr lang="en-US" sz="1400" dirty="0"/>
              <a:t>Pipeline Orchestration</a:t>
            </a:r>
          </a:p>
        </p:txBody>
      </p:sp>
      <p:sp>
        <p:nvSpPr>
          <p:cNvPr id="12" name="TextBox 11">
            <a:extLst>
              <a:ext uri="{FF2B5EF4-FFF2-40B4-BE49-F238E27FC236}">
                <a16:creationId xmlns:a16="http://schemas.microsoft.com/office/drawing/2014/main" id="{ED8139E8-E837-8A47-9F62-C4E0B78B852A}"/>
              </a:ext>
            </a:extLst>
          </p:cNvPr>
          <p:cNvSpPr txBox="1"/>
          <p:nvPr/>
        </p:nvSpPr>
        <p:spPr>
          <a:xfrm>
            <a:off x="111163" y="6462359"/>
            <a:ext cx="5737981" cy="307777"/>
          </a:xfrm>
          <a:prstGeom prst="rect">
            <a:avLst/>
          </a:prstGeom>
          <a:noFill/>
        </p:spPr>
        <p:txBody>
          <a:bodyPr wrap="none" rtlCol="0">
            <a:spAutoFit/>
          </a:bodyPr>
          <a:lstStyle/>
          <a:p>
            <a:r>
              <a:rPr lang="en-US" sz="1400" b="1" dirty="0"/>
              <a:t>Suggestion</a:t>
            </a:r>
            <a:r>
              <a:rPr lang="en-US" sz="1400" dirty="0"/>
              <a:t>: Hello-World (code, docker image, mS API, </a:t>
            </a:r>
            <a:r>
              <a:rPr lang="en-US" sz="1400" dirty="0" err="1"/>
              <a:t>ms</a:t>
            </a:r>
            <a:r>
              <a:rPr lang="en-US" sz="1400" dirty="0"/>
              <a:t> </a:t>
            </a:r>
            <a:r>
              <a:rPr lang="en-US" sz="1400" dirty="0" err="1"/>
              <a:t>GUIApp</a:t>
            </a:r>
            <a:r>
              <a:rPr lang="en-US" sz="1400" dirty="0"/>
              <a:t>, pipeline) </a:t>
            </a:r>
          </a:p>
        </p:txBody>
      </p:sp>
      <p:pic>
        <p:nvPicPr>
          <p:cNvPr id="13" name="Picture 12">
            <a:extLst>
              <a:ext uri="{FF2B5EF4-FFF2-40B4-BE49-F238E27FC236}">
                <a16:creationId xmlns:a16="http://schemas.microsoft.com/office/drawing/2014/main" id="{8D24EBB5-8E9F-0249-B44E-0451A91AFA35}"/>
              </a:ext>
            </a:extLst>
          </p:cNvPr>
          <p:cNvPicPr>
            <a:picLocks noChangeAspect="1"/>
          </p:cNvPicPr>
          <p:nvPr/>
        </p:nvPicPr>
        <p:blipFill>
          <a:blip r:embed="rId2"/>
          <a:stretch>
            <a:fillRect/>
          </a:stretch>
        </p:blipFill>
        <p:spPr>
          <a:xfrm>
            <a:off x="198457" y="965516"/>
            <a:ext cx="10265464" cy="4288024"/>
          </a:xfrm>
          <a:prstGeom prst="rect">
            <a:avLst/>
          </a:prstGeom>
        </p:spPr>
      </p:pic>
    </p:spTree>
    <p:extLst>
      <p:ext uri="{BB962C8B-B14F-4D97-AF65-F5344CB8AC3E}">
        <p14:creationId xmlns:p14="http://schemas.microsoft.com/office/powerpoint/2010/main" val="26293694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710</TotalTime>
  <Words>1031</Words>
  <Application>Microsoft Macintosh PowerPoint</Application>
  <PresentationFormat>Widescreen</PresentationFormat>
  <Paragraphs>151</Paragraphs>
  <Slides>11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VO, CHRIS</dc:creator>
  <cp:lastModifiedBy>VO, CHRIS</cp:lastModifiedBy>
  <cp:revision>100</cp:revision>
  <cp:lastPrinted>2020-12-21T17:35:37Z</cp:lastPrinted>
  <dcterms:created xsi:type="dcterms:W3CDTF">2020-12-19T18:49:43Z</dcterms:created>
  <dcterms:modified xsi:type="dcterms:W3CDTF">2020-12-22T18:57:52Z</dcterms:modified>
</cp:coreProperties>
</file>